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6" r:id="rId11"/>
    <p:sldId id="259" r:id="rId12"/>
    <p:sldId id="260" r:id="rId13"/>
    <p:sldId id="261" r:id="rId14"/>
    <p:sldId id="262" r:id="rId15"/>
    <p:sldId id="281" r:id="rId16"/>
    <p:sldId id="264" r:id="rId17"/>
    <p:sldId id="282" r:id="rId18"/>
    <p:sldId id="265" r:id="rId19"/>
    <p:sldId id="263" r:id="rId20"/>
    <p:sldId id="266" r:id="rId21"/>
    <p:sldId id="267" r:id="rId22"/>
    <p:sldId id="268" r:id="rId23"/>
    <p:sldId id="283" r:id="rId24"/>
    <p:sldId id="270" r:id="rId25"/>
    <p:sldId id="289" r:id="rId26"/>
    <p:sldId id="272" r:id="rId27"/>
    <p:sldId id="284" r:id="rId28"/>
    <p:sldId id="285" r:id="rId29"/>
    <p:sldId id="287" r:id="rId30"/>
    <p:sldId id="288" r:id="rId31"/>
    <p:sldId id="299" r:id="rId32"/>
    <p:sldId id="292" r:id="rId33"/>
    <p:sldId id="293" r:id="rId34"/>
    <p:sldId id="294" r:id="rId35"/>
    <p:sldId id="295" r:id="rId36"/>
    <p:sldId id="296" r:id="rId37"/>
    <p:sldId id="297" r:id="rId38"/>
    <p:sldId id="291" r:id="rId39"/>
    <p:sldId id="298" r:id="rId40"/>
    <p:sldId id="300" r:id="rId41"/>
    <p:sldId id="302" r:id="rId4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6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C9063A-E445-45A9-BDB7-D0C1675BFE57}" type="doc">
      <dgm:prSet loTypeId="urn:microsoft.com/office/officeart/2005/8/layout/cycle8" loCatId="cycle" qsTypeId="urn:microsoft.com/office/officeart/2005/8/quickstyle/simple1" qsCatId="simple" csTypeId="urn:microsoft.com/office/officeart/2005/8/colors/colorful4" csCatId="colorful" phldr="1"/>
      <dgm:spPr/>
    </dgm:pt>
    <dgm:pt modelId="{886C09E7-DED3-4406-88D7-4BBA9C3DD931}">
      <dgm:prSet phldrT="[Tekst]" custT="1"/>
      <dgm:spPr/>
      <dgm:t>
        <a:bodyPr/>
        <a:lstStyle/>
        <a:p>
          <a:r>
            <a:rPr lang="hr-H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DODATAN</a:t>
          </a:r>
          <a:r>
            <a: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 ELEMENT</a:t>
          </a:r>
        </a:p>
      </dgm:t>
    </dgm:pt>
    <dgm:pt modelId="{9D4DE071-35DD-4811-BA2A-88A763CF2494}" type="parTrans" cxnId="{10229D14-908A-4978-84D6-D04274BD1759}">
      <dgm:prSet/>
      <dgm:spPr/>
      <dgm:t>
        <a:bodyPr/>
        <a:lstStyle/>
        <a:p>
          <a:endParaRPr lang="hr-HR"/>
        </a:p>
      </dgm:t>
    </dgm:pt>
    <dgm:pt modelId="{4E8AC4F4-2987-4A9B-9D25-2C8B8250DE00}" type="sibTrans" cxnId="{10229D14-908A-4978-84D6-D04274BD1759}">
      <dgm:prSet/>
      <dgm:spPr/>
      <dgm:t>
        <a:bodyPr/>
        <a:lstStyle/>
        <a:p>
          <a:endParaRPr lang="hr-HR"/>
        </a:p>
      </dgm:t>
    </dgm:pt>
    <dgm:pt modelId="{69A779A6-7892-41E7-8D6E-500135C770D9}">
      <dgm:prSet phldrT="[Tekst]" custT="1"/>
      <dgm:spPr/>
      <dgm:t>
        <a:bodyPr/>
        <a:lstStyle/>
        <a:p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ZAJEDNIČKI </a:t>
          </a:r>
          <a:r>
            <a: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ELEMENT</a:t>
          </a:r>
        </a:p>
      </dgm:t>
    </dgm:pt>
    <dgm:pt modelId="{E3127490-D503-4A9D-8EB3-5C72FDF7FBF3}" type="parTrans" cxnId="{0EE6D3E0-B3B5-4F74-86DA-C7238CAC83FC}">
      <dgm:prSet/>
      <dgm:spPr/>
      <dgm:t>
        <a:bodyPr/>
        <a:lstStyle/>
        <a:p>
          <a:endParaRPr lang="hr-HR"/>
        </a:p>
      </dgm:t>
    </dgm:pt>
    <dgm:pt modelId="{344A2792-E790-40A1-9B86-A41C13DAA930}" type="sibTrans" cxnId="{0EE6D3E0-B3B5-4F74-86DA-C7238CAC83FC}">
      <dgm:prSet/>
      <dgm:spPr/>
      <dgm:t>
        <a:bodyPr/>
        <a:lstStyle/>
        <a:p>
          <a:endParaRPr lang="hr-HR"/>
        </a:p>
      </dgm:t>
    </dgm:pt>
    <dgm:pt modelId="{AD03A4F1-151A-428F-8B5F-4A03DC07D2C8}">
      <dgm:prSet phldrT="[Tekst]" custT="1"/>
      <dgm:spPr/>
      <dgm:t>
        <a:bodyPr/>
        <a:lstStyle/>
        <a:p>
          <a:r>
            <a:rPr lang="hr-HR" sz="1800" b="1" i="0" dirty="0">
              <a:latin typeface="Candara" panose="020E0502030303020204" pitchFamily="34" charset="0"/>
            </a:rPr>
            <a:t>POSEBAN ELEMENT</a:t>
          </a:r>
        </a:p>
      </dgm:t>
    </dgm:pt>
    <dgm:pt modelId="{AEBEC27D-B5F7-4B37-BCB0-B38336738683}" type="parTrans" cxnId="{EEDA0200-BD55-4A9A-B131-4AA7FDE4B94C}">
      <dgm:prSet/>
      <dgm:spPr/>
      <dgm:t>
        <a:bodyPr/>
        <a:lstStyle/>
        <a:p>
          <a:endParaRPr lang="hr-HR"/>
        </a:p>
      </dgm:t>
    </dgm:pt>
    <dgm:pt modelId="{C6F8A2EB-999B-4F6D-80E4-A8529CF2F976}" type="sibTrans" cxnId="{EEDA0200-BD55-4A9A-B131-4AA7FDE4B94C}">
      <dgm:prSet/>
      <dgm:spPr/>
      <dgm:t>
        <a:bodyPr/>
        <a:lstStyle/>
        <a:p>
          <a:endParaRPr lang="hr-HR"/>
        </a:p>
      </dgm:t>
    </dgm:pt>
    <dgm:pt modelId="{717CF5AC-E93F-44D7-B01D-698E6A7E38EA}" type="pres">
      <dgm:prSet presAssocID="{42C9063A-E445-45A9-BDB7-D0C1675BFE57}" presName="compositeShape" presStyleCnt="0">
        <dgm:presLayoutVars>
          <dgm:chMax val="7"/>
          <dgm:dir/>
          <dgm:resizeHandles val="exact"/>
        </dgm:presLayoutVars>
      </dgm:prSet>
      <dgm:spPr/>
    </dgm:pt>
    <dgm:pt modelId="{F134731D-C4E8-4085-9FEA-EAA35DB49F96}" type="pres">
      <dgm:prSet presAssocID="{42C9063A-E445-45A9-BDB7-D0C1675BFE57}" presName="wedge1" presStyleLbl="node1" presStyleIdx="0" presStyleCnt="3" custScaleX="102865" custScaleY="100704"/>
      <dgm:spPr/>
    </dgm:pt>
    <dgm:pt modelId="{F8B9C14C-8213-47E1-9AB2-B57DCAE503A5}" type="pres">
      <dgm:prSet presAssocID="{42C9063A-E445-45A9-BDB7-D0C1675BFE57}" presName="dummy1a" presStyleCnt="0"/>
      <dgm:spPr/>
    </dgm:pt>
    <dgm:pt modelId="{BBF58772-2E15-42A7-9285-5B2441603962}" type="pres">
      <dgm:prSet presAssocID="{42C9063A-E445-45A9-BDB7-D0C1675BFE57}" presName="dummy1b" presStyleCnt="0"/>
      <dgm:spPr/>
    </dgm:pt>
    <dgm:pt modelId="{E309EB88-B69E-4A27-BAF8-877A43194197}" type="pres">
      <dgm:prSet presAssocID="{42C9063A-E445-45A9-BDB7-D0C1675BFE5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DE2BE5C-A9E5-483D-8757-B23FB16D2E69}" type="pres">
      <dgm:prSet presAssocID="{42C9063A-E445-45A9-BDB7-D0C1675BFE57}" presName="wedge2" presStyleLbl="node1" presStyleIdx="1" presStyleCnt="3" custLinFactNeighborX="308" custLinFactNeighborY="-923"/>
      <dgm:spPr/>
    </dgm:pt>
    <dgm:pt modelId="{ED743F3A-2F88-45C1-B6F0-8717A856A7A7}" type="pres">
      <dgm:prSet presAssocID="{42C9063A-E445-45A9-BDB7-D0C1675BFE57}" presName="dummy2a" presStyleCnt="0"/>
      <dgm:spPr/>
    </dgm:pt>
    <dgm:pt modelId="{AC723C6D-F8BA-4C67-A975-B3EBB99FAA68}" type="pres">
      <dgm:prSet presAssocID="{42C9063A-E445-45A9-BDB7-D0C1675BFE57}" presName="dummy2b" presStyleCnt="0"/>
      <dgm:spPr/>
    </dgm:pt>
    <dgm:pt modelId="{BCD5F501-087B-459A-A0F4-B0CFF1D02713}" type="pres">
      <dgm:prSet presAssocID="{42C9063A-E445-45A9-BDB7-D0C1675BFE5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00ADE4B-E6DA-4469-BFFA-92EB076203B7}" type="pres">
      <dgm:prSet presAssocID="{42C9063A-E445-45A9-BDB7-D0C1675BFE57}" presName="wedge3" presStyleLbl="node1" presStyleIdx="2" presStyleCnt="3" custLinFactNeighborX="0" custLinFactNeighborY="-308"/>
      <dgm:spPr/>
    </dgm:pt>
    <dgm:pt modelId="{EAF18C66-839D-45BB-86A9-5C39E1781400}" type="pres">
      <dgm:prSet presAssocID="{42C9063A-E445-45A9-BDB7-D0C1675BFE57}" presName="dummy3a" presStyleCnt="0"/>
      <dgm:spPr/>
    </dgm:pt>
    <dgm:pt modelId="{5E6E4551-3AD9-4383-83AC-C556DC12E490}" type="pres">
      <dgm:prSet presAssocID="{42C9063A-E445-45A9-BDB7-D0C1675BFE57}" presName="dummy3b" presStyleCnt="0"/>
      <dgm:spPr/>
    </dgm:pt>
    <dgm:pt modelId="{5BA93580-69B2-4707-A10F-2065D56508E6}" type="pres">
      <dgm:prSet presAssocID="{42C9063A-E445-45A9-BDB7-D0C1675BFE5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90B531B4-67DF-4296-BA59-53E73E349BA3}" type="pres">
      <dgm:prSet presAssocID="{4E8AC4F4-2987-4A9B-9D25-2C8B8250DE00}" presName="arrowWedge1" presStyleLbl="fgSibTrans2D1" presStyleIdx="0" presStyleCnt="3"/>
      <dgm:spPr/>
    </dgm:pt>
    <dgm:pt modelId="{DD2C2D6B-F109-4C7B-9395-EE71ABD2917D}" type="pres">
      <dgm:prSet presAssocID="{344A2792-E790-40A1-9B86-A41C13DAA930}" presName="arrowWedge2" presStyleLbl="fgSibTrans2D1" presStyleIdx="1" presStyleCnt="3"/>
      <dgm:spPr/>
    </dgm:pt>
    <dgm:pt modelId="{DE84324D-2757-46A0-8091-C00B650A5993}" type="pres">
      <dgm:prSet presAssocID="{C6F8A2EB-999B-4F6D-80E4-A8529CF2F976}" presName="arrowWedge3" presStyleLbl="fgSibTrans2D1" presStyleIdx="2" presStyleCnt="3"/>
      <dgm:spPr/>
    </dgm:pt>
  </dgm:ptLst>
  <dgm:cxnLst>
    <dgm:cxn modelId="{EEDA0200-BD55-4A9A-B131-4AA7FDE4B94C}" srcId="{42C9063A-E445-45A9-BDB7-D0C1675BFE57}" destId="{AD03A4F1-151A-428F-8B5F-4A03DC07D2C8}" srcOrd="2" destOrd="0" parTransId="{AEBEC27D-B5F7-4B37-BCB0-B38336738683}" sibTransId="{C6F8A2EB-999B-4F6D-80E4-A8529CF2F976}"/>
    <dgm:cxn modelId="{10229D14-908A-4978-84D6-D04274BD1759}" srcId="{42C9063A-E445-45A9-BDB7-D0C1675BFE57}" destId="{886C09E7-DED3-4406-88D7-4BBA9C3DD931}" srcOrd="0" destOrd="0" parTransId="{9D4DE071-35DD-4811-BA2A-88A763CF2494}" sibTransId="{4E8AC4F4-2987-4A9B-9D25-2C8B8250DE00}"/>
    <dgm:cxn modelId="{9241586C-9989-44DA-BBDA-3143D47EF26D}" type="presOf" srcId="{AD03A4F1-151A-428F-8B5F-4A03DC07D2C8}" destId="{5BA93580-69B2-4707-A10F-2065D56508E6}" srcOrd="1" destOrd="0" presId="urn:microsoft.com/office/officeart/2005/8/layout/cycle8"/>
    <dgm:cxn modelId="{0DAC7150-1C45-4635-9CF6-01CE41141E85}" type="presOf" srcId="{886C09E7-DED3-4406-88D7-4BBA9C3DD931}" destId="{E309EB88-B69E-4A27-BAF8-877A43194197}" srcOrd="1" destOrd="0" presId="urn:microsoft.com/office/officeart/2005/8/layout/cycle8"/>
    <dgm:cxn modelId="{8779C659-F91C-4B6C-BDC2-3A51552D0335}" type="presOf" srcId="{AD03A4F1-151A-428F-8B5F-4A03DC07D2C8}" destId="{D00ADE4B-E6DA-4469-BFFA-92EB076203B7}" srcOrd="0" destOrd="0" presId="urn:microsoft.com/office/officeart/2005/8/layout/cycle8"/>
    <dgm:cxn modelId="{17529699-B0BA-4D64-841D-382DC3DB5D90}" type="presOf" srcId="{886C09E7-DED3-4406-88D7-4BBA9C3DD931}" destId="{F134731D-C4E8-4085-9FEA-EAA35DB49F96}" srcOrd="0" destOrd="0" presId="urn:microsoft.com/office/officeart/2005/8/layout/cycle8"/>
    <dgm:cxn modelId="{7A0416B7-CF37-469D-AF46-BACDD1E326DA}" type="presOf" srcId="{69A779A6-7892-41E7-8D6E-500135C770D9}" destId="{9DE2BE5C-A9E5-483D-8757-B23FB16D2E69}" srcOrd="0" destOrd="0" presId="urn:microsoft.com/office/officeart/2005/8/layout/cycle8"/>
    <dgm:cxn modelId="{0926D4BC-207B-4222-86A6-79F3D0F7CB45}" type="presOf" srcId="{69A779A6-7892-41E7-8D6E-500135C770D9}" destId="{BCD5F501-087B-459A-A0F4-B0CFF1D02713}" srcOrd="1" destOrd="0" presId="urn:microsoft.com/office/officeart/2005/8/layout/cycle8"/>
    <dgm:cxn modelId="{2F2D49C3-6489-4F22-8CB4-CA201EA5477B}" type="presOf" srcId="{42C9063A-E445-45A9-BDB7-D0C1675BFE57}" destId="{717CF5AC-E93F-44D7-B01D-698E6A7E38EA}" srcOrd="0" destOrd="0" presId="urn:microsoft.com/office/officeart/2005/8/layout/cycle8"/>
    <dgm:cxn modelId="{0EE6D3E0-B3B5-4F74-86DA-C7238CAC83FC}" srcId="{42C9063A-E445-45A9-BDB7-D0C1675BFE57}" destId="{69A779A6-7892-41E7-8D6E-500135C770D9}" srcOrd="1" destOrd="0" parTransId="{E3127490-D503-4A9D-8EB3-5C72FDF7FBF3}" sibTransId="{344A2792-E790-40A1-9B86-A41C13DAA930}"/>
    <dgm:cxn modelId="{E7E0EB3C-208E-4509-A766-B23AA85461D5}" type="presParOf" srcId="{717CF5AC-E93F-44D7-B01D-698E6A7E38EA}" destId="{F134731D-C4E8-4085-9FEA-EAA35DB49F96}" srcOrd="0" destOrd="0" presId="urn:microsoft.com/office/officeart/2005/8/layout/cycle8"/>
    <dgm:cxn modelId="{1ED0F34A-D17D-4E67-9C49-440CBD720F17}" type="presParOf" srcId="{717CF5AC-E93F-44D7-B01D-698E6A7E38EA}" destId="{F8B9C14C-8213-47E1-9AB2-B57DCAE503A5}" srcOrd="1" destOrd="0" presId="urn:microsoft.com/office/officeart/2005/8/layout/cycle8"/>
    <dgm:cxn modelId="{3AD2C398-2A32-4B47-A67E-CAC5B01DBA66}" type="presParOf" srcId="{717CF5AC-E93F-44D7-B01D-698E6A7E38EA}" destId="{BBF58772-2E15-42A7-9285-5B2441603962}" srcOrd="2" destOrd="0" presId="urn:microsoft.com/office/officeart/2005/8/layout/cycle8"/>
    <dgm:cxn modelId="{44A1BCA0-A76C-4486-B404-5F9191AC2BBA}" type="presParOf" srcId="{717CF5AC-E93F-44D7-B01D-698E6A7E38EA}" destId="{E309EB88-B69E-4A27-BAF8-877A43194197}" srcOrd="3" destOrd="0" presId="urn:microsoft.com/office/officeart/2005/8/layout/cycle8"/>
    <dgm:cxn modelId="{ECF59FBC-DBF8-400A-8060-A05DAA0FFAF7}" type="presParOf" srcId="{717CF5AC-E93F-44D7-B01D-698E6A7E38EA}" destId="{9DE2BE5C-A9E5-483D-8757-B23FB16D2E69}" srcOrd="4" destOrd="0" presId="urn:microsoft.com/office/officeart/2005/8/layout/cycle8"/>
    <dgm:cxn modelId="{8356FC42-FAAE-43BA-B980-16F825A91A26}" type="presParOf" srcId="{717CF5AC-E93F-44D7-B01D-698E6A7E38EA}" destId="{ED743F3A-2F88-45C1-B6F0-8717A856A7A7}" srcOrd="5" destOrd="0" presId="urn:microsoft.com/office/officeart/2005/8/layout/cycle8"/>
    <dgm:cxn modelId="{995B1A82-4C29-4833-8EBD-36E9433D9748}" type="presParOf" srcId="{717CF5AC-E93F-44D7-B01D-698E6A7E38EA}" destId="{AC723C6D-F8BA-4C67-A975-B3EBB99FAA68}" srcOrd="6" destOrd="0" presId="urn:microsoft.com/office/officeart/2005/8/layout/cycle8"/>
    <dgm:cxn modelId="{6B0F122C-9765-4DA3-8367-3039871B6421}" type="presParOf" srcId="{717CF5AC-E93F-44D7-B01D-698E6A7E38EA}" destId="{BCD5F501-087B-459A-A0F4-B0CFF1D02713}" srcOrd="7" destOrd="0" presId="urn:microsoft.com/office/officeart/2005/8/layout/cycle8"/>
    <dgm:cxn modelId="{AD593F20-BC29-448C-A510-1FAA8A537A2F}" type="presParOf" srcId="{717CF5AC-E93F-44D7-B01D-698E6A7E38EA}" destId="{D00ADE4B-E6DA-4469-BFFA-92EB076203B7}" srcOrd="8" destOrd="0" presId="urn:microsoft.com/office/officeart/2005/8/layout/cycle8"/>
    <dgm:cxn modelId="{C8014986-2E1D-41CB-9BD6-DE679241EBFB}" type="presParOf" srcId="{717CF5AC-E93F-44D7-B01D-698E6A7E38EA}" destId="{EAF18C66-839D-45BB-86A9-5C39E1781400}" srcOrd="9" destOrd="0" presId="urn:microsoft.com/office/officeart/2005/8/layout/cycle8"/>
    <dgm:cxn modelId="{21BAF339-5586-4BE3-981A-CB3678EA4646}" type="presParOf" srcId="{717CF5AC-E93F-44D7-B01D-698E6A7E38EA}" destId="{5E6E4551-3AD9-4383-83AC-C556DC12E490}" srcOrd="10" destOrd="0" presId="urn:microsoft.com/office/officeart/2005/8/layout/cycle8"/>
    <dgm:cxn modelId="{10F182BE-440C-49E8-8B39-78EEA6A3E96C}" type="presParOf" srcId="{717CF5AC-E93F-44D7-B01D-698E6A7E38EA}" destId="{5BA93580-69B2-4707-A10F-2065D56508E6}" srcOrd="11" destOrd="0" presId="urn:microsoft.com/office/officeart/2005/8/layout/cycle8"/>
    <dgm:cxn modelId="{9C32FB18-8D62-464C-BEC7-0117236543D9}" type="presParOf" srcId="{717CF5AC-E93F-44D7-B01D-698E6A7E38EA}" destId="{90B531B4-67DF-4296-BA59-53E73E349BA3}" srcOrd="12" destOrd="0" presId="urn:microsoft.com/office/officeart/2005/8/layout/cycle8"/>
    <dgm:cxn modelId="{081C98DB-DEBC-4D6B-B931-7C886D8A6D27}" type="presParOf" srcId="{717CF5AC-E93F-44D7-B01D-698E6A7E38EA}" destId="{DD2C2D6B-F109-4C7B-9395-EE71ABD2917D}" srcOrd="13" destOrd="0" presId="urn:microsoft.com/office/officeart/2005/8/layout/cycle8"/>
    <dgm:cxn modelId="{5A7459C4-F5F4-4D49-9CB8-A52E5139344B}" type="presParOf" srcId="{717CF5AC-E93F-44D7-B01D-698E6A7E38EA}" destId="{DE84324D-2757-46A0-8091-C00B650A599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BC0754-7364-4230-9D86-1D2772B12545}" type="doc">
      <dgm:prSet loTypeId="urn:microsoft.com/office/officeart/2005/8/layout/cycle8" loCatId="cycle" qsTypeId="urn:microsoft.com/office/officeart/2005/8/quickstyle/simple1" qsCatId="simple" csTypeId="urn:microsoft.com/office/officeart/2005/8/colors/colorful1#1" csCatId="colorful" phldr="1"/>
      <dgm:spPr/>
    </dgm:pt>
    <dgm:pt modelId="{90B9684D-28D4-49C3-A577-8F7D95721A51}">
      <dgm:prSet phldrT="[Tekst]" custT="1"/>
      <dgm:spPr/>
      <dgm:t>
        <a:bodyPr/>
        <a:lstStyle/>
        <a:p>
          <a:r>
            <a:rPr lang="hr-HR" sz="2000" dirty="0"/>
            <a:t>2. rezultata postignutih </a:t>
          </a:r>
          <a:r>
            <a:rPr lang="hr-HR" sz="2000" b="0" dirty="0"/>
            <a:t>na </a:t>
          </a:r>
          <a:r>
            <a:rPr lang="hr-HR" sz="1800" b="1" dirty="0"/>
            <a:t>natjecanjima</a:t>
          </a:r>
          <a:r>
            <a:rPr lang="hr-HR" sz="2000" b="1" dirty="0"/>
            <a:t> u znanju</a:t>
          </a:r>
        </a:p>
      </dgm:t>
    </dgm:pt>
    <dgm:pt modelId="{8B7AB1F4-7B32-4BCC-A60B-150F65109A79}" type="parTrans" cxnId="{FA3B3F28-BC9F-44A7-A61F-54E666EB5F42}">
      <dgm:prSet/>
      <dgm:spPr/>
      <dgm:t>
        <a:bodyPr/>
        <a:lstStyle/>
        <a:p>
          <a:endParaRPr lang="hr-HR"/>
        </a:p>
      </dgm:t>
    </dgm:pt>
    <dgm:pt modelId="{4D04FE85-CB59-4EDE-BA3B-00E2BBB0420D}" type="sibTrans" cxnId="{FA3B3F28-BC9F-44A7-A61F-54E666EB5F42}">
      <dgm:prSet/>
      <dgm:spPr/>
      <dgm:t>
        <a:bodyPr/>
        <a:lstStyle/>
        <a:p>
          <a:endParaRPr lang="hr-HR"/>
        </a:p>
      </dgm:t>
    </dgm:pt>
    <dgm:pt modelId="{7E3E5432-72D8-4673-A73A-B63CA998EFF8}">
      <dgm:prSet phldrT="[Tekst]" custT="1"/>
      <dgm:spPr/>
      <dgm:t>
        <a:bodyPr/>
        <a:lstStyle/>
        <a:p>
          <a:r>
            <a:rPr lang="hr-HR" sz="2000" dirty="0"/>
            <a:t>3. rezultata postignutih </a:t>
          </a:r>
          <a:r>
            <a:rPr lang="hr-HR" sz="2000" b="1" dirty="0"/>
            <a:t>na natjecanjima školskih sportskih društava</a:t>
          </a:r>
        </a:p>
      </dgm:t>
    </dgm:pt>
    <dgm:pt modelId="{A8DA32CB-1053-48C8-A166-2BCF9F79D321}" type="parTrans" cxnId="{65E9BEE7-54F1-457F-BE41-ECA5B606793A}">
      <dgm:prSet/>
      <dgm:spPr/>
      <dgm:t>
        <a:bodyPr/>
        <a:lstStyle/>
        <a:p>
          <a:endParaRPr lang="hr-HR"/>
        </a:p>
      </dgm:t>
    </dgm:pt>
    <dgm:pt modelId="{DD9ADDED-659E-4B17-AB4A-23C54D318F1E}" type="sibTrans" cxnId="{65E9BEE7-54F1-457F-BE41-ECA5B606793A}">
      <dgm:prSet/>
      <dgm:spPr/>
      <dgm:t>
        <a:bodyPr/>
        <a:lstStyle/>
        <a:p>
          <a:endParaRPr lang="hr-HR"/>
        </a:p>
      </dgm:t>
    </dgm:pt>
    <dgm:pt modelId="{59C790CC-30AB-4B18-92C7-1AD9402D3AAE}">
      <dgm:prSet phldrT="[Tekst]" custT="1"/>
      <dgm:spPr/>
      <dgm:t>
        <a:bodyPr/>
        <a:lstStyle/>
        <a:p>
          <a:pPr algn="ctr"/>
          <a:r>
            <a:rPr lang="hr-HR" sz="1800" b="1" dirty="0"/>
            <a:t>1. provjere posebnih znanja, vještina, sposobnosti i darovitosti</a:t>
          </a:r>
        </a:p>
      </dgm:t>
    </dgm:pt>
    <dgm:pt modelId="{3A524241-D5DE-4F96-BA1D-99CBDE5B5420}" type="parTrans" cxnId="{075EB712-5799-43E7-AA77-C0591AC2558D}">
      <dgm:prSet/>
      <dgm:spPr/>
      <dgm:t>
        <a:bodyPr/>
        <a:lstStyle/>
        <a:p>
          <a:endParaRPr lang="hr-HR"/>
        </a:p>
      </dgm:t>
    </dgm:pt>
    <dgm:pt modelId="{27136355-3839-4E60-907F-F5C259284887}" type="sibTrans" cxnId="{075EB712-5799-43E7-AA77-C0591AC2558D}">
      <dgm:prSet/>
      <dgm:spPr/>
      <dgm:t>
        <a:bodyPr/>
        <a:lstStyle/>
        <a:p>
          <a:endParaRPr lang="hr-HR"/>
        </a:p>
      </dgm:t>
    </dgm:pt>
    <dgm:pt modelId="{6C8E795C-C677-4A6C-BC05-C9DD301388CF}" type="pres">
      <dgm:prSet presAssocID="{C7BC0754-7364-4230-9D86-1D2772B12545}" presName="compositeShape" presStyleCnt="0">
        <dgm:presLayoutVars>
          <dgm:chMax val="7"/>
          <dgm:dir/>
          <dgm:resizeHandles val="exact"/>
        </dgm:presLayoutVars>
      </dgm:prSet>
      <dgm:spPr/>
    </dgm:pt>
    <dgm:pt modelId="{8D816B67-9516-40DE-9775-B777573DC75B}" type="pres">
      <dgm:prSet presAssocID="{C7BC0754-7364-4230-9D86-1D2772B12545}" presName="wedge1" presStyleLbl="node1" presStyleIdx="0" presStyleCnt="3" custScaleX="99409"/>
      <dgm:spPr/>
    </dgm:pt>
    <dgm:pt modelId="{1C429D3E-56F1-4152-9A48-535496B9F620}" type="pres">
      <dgm:prSet presAssocID="{C7BC0754-7364-4230-9D86-1D2772B12545}" presName="dummy1a" presStyleCnt="0"/>
      <dgm:spPr/>
    </dgm:pt>
    <dgm:pt modelId="{541F9E50-A71A-4D6A-99C9-12B002865112}" type="pres">
      <dgm:prSet presAssocID="{C7BC0754-7364-4230-9D86-1D2772B12545}" presName="dummy1b" presStyleCnt="0"/>
      <dgm:spPr/>
    </dgm:pt>
    <dgm:pt modelId="{C54994D9-C79D-4763-A1BA-527A33F251BF}" type="pres">
      <dgm:prSet presAssocID="{C7BC0754-7364-4230-9D86-1D2772B1254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A7250E5-A25D-46DC-B04A-758B78295B22}" type="pres">
      <dgm:prSet presAssocID="{C7BC0754-7364-4230-9D86-1D2772B12545}" presName="wedge2" presStyleLbl="node1" presStyleIdx="1" presStyleCnt="3"/>
      <dgm:spPr/>
    </dgm:pt>
    <dgm:pt modelId="{C710244C-BA6E-4776-895C-CF61F2263622}" type="pres">
      <dgm:prSet presAssocID="{C7BC0754-7364-4230-9D86-1D2772B12545}" presName="dummy2a" presStyleCnt="0"/>
      <dgm:spPr/>
    </dgm:pt>
    <dgm:pt modelId="{1D1FAF8B-CA60-4748-8BEC-39C07F11D207}" type="pres">
      <dgm:prSet presAssocID="{C7BC0754-7364-4230-9D86-1D2772B12545}" presName="dummy2b" presStyleCnt="0"/>
      <dgm:spPr/>
    </dgm:pt>
    <dgm:pt modelId="{385956D1-F8AA-4904-8BD8-62CDC92BA002}" type="pres">
      <dgm:prSet presAssocID="{C7BC0754-7364-4230-9D86-1D2772B1254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61D3725-4C87-4AC0-9B03-80D1A6C78189}" type="pres">
      <dgm:prSet presAssocID="{C7BC0754-7364-4230-9D86-1D2772B12545}" presName="wedge3" presStyleLbl="node1" presStyleIdx="2" presStyleCnt="3"/>
      <dgm:spPr/>
    </dgm:pt>
    <dgm:pt modelId="{3EE2CE4C-805E-443F-A21D-524BF312CCA5}" type="pres">
      <dgm:prSet presAssocID="{C7BC0754-7364-4230-9D86-1D2772B12545}" presName="dummy3a" presStyleCnt="0"/>
      <dgm:spPr/>
    </dgm:pt>
    <dgm:pt modelId="{FDC3421C-7B8A-4BE3-80ED-F1955623B5A1}" type="pres">
      <dgm:prSet presAssocID="{C7BC0754-7364-4230-9D86-1D2772B12545}" presName="dummy3b" presStyleCnt="0"/>
      <dgm:spPr/>
    </dgm:pt>
    <dgm:pt modelId="{8E821927-F3B1-4F6B-B2F8-60375FB376F9}" type="pres">
      <dgm:prSet presAssocID="{C7BC0754-7364-4230-9D86-1D2772B1254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B095076-72E4-4CB9-A123-8DFE2C38564B}" type="pres">
      <dgm:prSet presAssocID="{4D04FE85-CB59-4EDE-BA3B-00E2BBB0420D}" presName="arrowWedge1" presStyleLbl="fgSibTrans2D1" presStyleIdx="0" presStyleCnt="3"/>
      <dgm:spPr/>
    </dgm:pt>
    <dgm:pt modelId="{34351268-2D0F-4612-9259-B6BF8D42B0F5}" type="pres">
      <dgm:prSet presAssocID="{DD9ADDED-659E-4B17-AB4A-23C54D318F1E}" presName="arrowWedge2" presStyleLbl="fgSibTrans2D1" presStyleIdx="1" presStyleCnt="3"/>
      <dgm:spPr/>
    </dgm:pt>
    <dgm:pt modelId="{8F6D4169-A9A4-4383-966D-3440FD55AE1D}" type="pres">
      <dgm:prSet presAssocID="{27136355-3839-4E60-907F-F5C259284887}" presName="arrowWedge3" presStyleLbl="fgSibTrans2D1" presStyleIdx="2" presStyleCnt="3"/>
      <dgm:spPr/>
    </dgm:pt>
  </dgm:ptLst>
  <dgm:cxnLst>
    <dgm:cxn modelId="{075EB712-5799-43E7-AA77-C0591AC2558D}" srcId="{C7BC0754-7364-4230-9D86-1D2772B12545}" destId="{59C790CC-30AB-4B18-92C7-1AD9402D3AAE}" srcOrd="2" destOrd="0" parTransId="{3A524241-D5DE-4F96-BA1D-99CBDE5B5420}" sibTransId="{27136355-3839-4E60-907F-F5C259284887}"/>
    <dgm:cxn modelId="{FA3B3F28-BC9F-44A7-A61F-54E666EB5F42}" srcId="{C7BC0754-7364-4230-9D86-1D2772B12545}" destId="{90B9684D-28D4-49C3-A577-8F7D95721A51}" srcOrd="0" destOrd="0" parTransId="{8B7AB1F4-7B32-4BCC-A60B-150F65109A79}" sibTransId="{4D04FE85-CB59-4EDE-BA3B-00E2BBB0420D}"/>
    <dgm:cxn modelId="{DE9FD73A-C02C-47D8-AC47-061FDB048C52}" type="presOf" srcId="{C7BC0754-7364-4230-9D86-1D2772B12545}" destId="{6C8E795C-C677-4A6C-BC05-C9DD301388CF}" srcOrd="0" destOrd="0" presId="urn:microsoft.com/office/officeart/2005/8/layout/cycle8"/>
    <dgm:cxn modelId="{C91EE646-9A4A-4600-8E2D-0C026EF74B68}" type="presOf" srcId="{59C790CC-30AB-4B18-92C7-1AD9402D3AAE}" destId="{8E821927-F3B1-4F6B-B2F8-60375FB376F9}" srcOrd="1" destOrd="0" presId="urn:microsoft.com/office/officeart/2005/8/layout/cycle8"/>
    <dgm:cxn modelId="{1487D96E-D7D1-4BAD-8959-D70CEFF04009}" type="presOf" srcId="{59C790CC-30AB-4B18-92C7-1AD9402D3AAE}" destId="{361D3725-4C87-4AC0-9B03-80D1A6C78189}" srcOrd="0" destOrd="0" presId="urn:microsoft.com/office/officeart/2005/8/layout/cycle8"/>
    <dgm:cxn modelId="{C9C2A254-565B-4866-9D67-56DF3D3A53B7}" type="presOf" srcId="{7E3E5432-72D8-4673-A73A-B63CA998EFF8}" destId="{385956D1-F8AA-4904-8BD8-62CDC92BA002}" srcOrd="1" destOrd="0" presId="urn:microsoft.com/office/officeart/2005/8/layout/cycle8"/>
    <dgm:cxn modelId="{6F49A0A9-7327-425C-9D13-3F1A0C8C16F1}" type="presOf" srcId="{7E3E5432-72D8-4673-A73A-B63CA998EFF8}" destId="{DA7250E5-A25D-46DC-B04A-758B78295B22}" srcOrd="0" destOrd="0" presId="urn:microsoft.com/office/officeart/2005/8/layout/cycle8"/>
    <dgm:cxn modelId="{D932D7AE-DAFC-4000-BAFF-546532B4529B}" type="presOf" srcId="{90B9684D-28D4-49C3-A577-8F7D95721A51}" destId="{8D816B67-9516-40DE-9775-B777573DC75B}" srcOrd="0" destOrd="0" presId="urn:microsoft.com/office/officeart/2005/8/layout/cycle8"/>
    <dgm:cxn modelId="{01BB91D2-B9FB-44AD-8838-AD99788F336E}" type="presOf" srcId="{90B9684D-28D4-49C3-A577-8F7D95721A51}" destId="{C54994D9-C79D-4763-A1BA-527A33F251BF}" srcOrd="1" destOrd="0" presId="urn:microsoft.com/office/officeart/2005/8/layout/cycle8"/>
    <dgm:cxn modelId="{65E9BEE7-54F1-457F-BE41-ECA5B606793A}" srcId="{C7BC0754-7364-4230-9D86-1D2772B12545}" destId="{7E3E5432-72D8-4673-A73A-B63CA998EFF8}" srcOrd="1" destOrd="0" parTransId="{A8DA32CB-1053-48C8-A166-2BCF9F79D321}" sibTransId="{DD9ADDED-659E-4B17-AB4A-23C54D318F1E}"/>
    <dgm:cxn modelId="{E56F78D4-B95A-4C9E-9186-06430D7B048C}" type="presParOf" srcId="{6C8E795C-C677-4A6C-BC05-C9DD301388CF}" destId="{8D816B67-9516-40DE-9775-B777573DC75B}" srcOrd="0" destOrd="0" presId="urn:microsoft.com/office/officeart/2005/8/layout/cycle8"/>
    <dgm:cxn modelId="{088500E6-C29F-44DA-AF83-B4CC19A834E1}" type="presParOf" srcId="{6C8E795C-C677-4A6C-BC05-C9DD301388CF}" destId="{1C429D3E-56F1-4152-9A48-535496B9F620}" srcOrd="1" destOrd="0" presId="urn:microsoft.com/office/officeart/2005/8/layout/cycle8"/>
    <dgm:cxn modelId="{56CAA1AD-85DE-479A-AFB5-A153FCB56E83}" type="presParOf" srcId="{6C8E795C-C677-4A6C-BC05-C9DD301388CF}" destId="{541F9E50-A71A-4D6A-99C9-12B002865112}" srcOrd="2" destOrd="0" presId="urn:microsoft.com/office/officeart/2005/8/layout/cycle8"/>
    <dgm:cxn modelId="{0B013B46-EDBD-45AF-BCEC-76D652C16001}" type="presParOf" srcId="{6C8E795C-C677-4A6C-BC05-C9DD301388CF}" destId="{C54994D9-C79D-4763-A1BA-527A33F251BF}" srcOrd="3" destOrd="0" presId="urn:microsoft.com/office/officeart/2005/8/layout/cycle8"/>
    <dgm:cxn modelId="{CEAF0809-6A95-4E46-BFAD-4D46B472B8B0}" type="presParOf" srcId="{6C8E795C-C677-4A6C-BC05-C9DD301388CF}" destId="{DA7250E5-A25D-46DC-B04A-758B78295B22}" srcOrd="4" destOrd="0" presId="urn:microsoft.com/office/officeart/2005/8/layout/cycle8"/>
    <dgm:cxn modelId="{2AFD21C0-FB0B-4CAD-81C6-0937858A3408}" type="presParOf" srcId="{6C8E795C-C677-4A6C-BC05-C9DD301388CF}" destId="{C710244C-BA6E-4776-895C-CF61F2263622}" srcOrd="5" destOrd="0" presId="urn:microsoft.com/office/officeart/2005/8/layout/cycle8"/>
    <dgm:cxn modelId="{6FBDB5B6-89C7-415B-B8E3-374F0021E43A}" type="presParOf" srcId="{6C8E795C-C677-4A6C-BC05-C9DD301388CF}" destId="{1D1FAF8B-CA60-4748-8BEC-39C07F11D207}" srcOrd="6" destOrd="0" presId="urn:microsoft.com/office/officeart/2005/8/layout/cycle8"/>
    <dgm:cxn modelId="{EA4ACCE8-F9AB-4C2D-990A-1BBAB957FCCE}" type="presParOf" srcId="{6C8E795C-C677-4A6C-BC05-C9DD301388CF}" destId="{385956D1-F8AA-4904-8BD8-62CDC92BA002}" srcOrd="7" destOrd="0" presId="urn:microsoft.com/office/officeart/2005/8/layout/cycle8"/>
    <dgm:cxn modelId="{ECC0206B-5E27-46DB-AEAA-E7AA3BF53930}" type="presParOf" srcId="{6C8E795C-C677-4A6C-BC05-C9DD301388CF}" destId="{361D3725-4C87-4AC0-9B03-80D1A6C78189}" srcOrd="8" destOrd="0" presId="urn:microsoft.com/office/officeart/2005/8/layout/cycle8"/>
    <dgm:cxn modelId="{00075FAE-A1B6-45F5-AA43-D2611BD5EEB1}" type="presParOf" srcId="{6C8E795C-C677-4A6C-BC05-C9DD301388CF}" destId="{3EE2CE4C-805E-443F-A21D-524BF312CCA5}" srcOrd="9" destOrd="0" presId="urn:microsoft.com/office/officeart/2005/8/layout/cycle8"/>
    <dgm:cxn modelId="{3B4DC121-CA80-4898-ACC2-B1E56AA56125}" type="presParOf" srcId="{6C8E795C-C677-4A6C-BC05-C9DD301388CF}" destId="{FDC3421C-7B8A-4BE3-80ED-F1955623B5A1}" srcOrd="10" destOrd="0" presId="urn:microsoft.com/office/officeart/2005/8/layout/cycle8"/>
    <dgm:cxn modelId="{15775AA7-5B19-4C65-B3A3-0D3A38EF8B0B}" type="presParOf" srcId="{6C8E795C-C677-4A6C-BC05-C9DD301388CF}" destId="{8E821927-F3B1-4F6B-B2F8-60375FB376F9}" srcOrd="11" destOrd="0" presId="urn:microsoft.com/office/officeart/2005/8/layout/cycle8"/>
    <dgm:cxn modelId="{5E135BB7-8B08-4466-82D1-A3C20FEC8B19}" type="presParOf" srcId="{6C8E795C-C677-4A6C-BC05-C9DD301388CF}" destId="{AB095076-72E4-4CB9-A123-8DFE2C38564B}" srcOrd="12" destOrd="0" presId="urn:microsoft.com/office/officeart/2005/8/layout/cycle8"/>
    <dgm:cxn modelId="{97560DE6-96F3-4E7C-B085-E95AB53E2E8F}" type="presParOf" srcId="{6C8E795C-C677-4A6C-BC05-C9DD301388CF}" destId="{34351268-2D0F-4612-9259-B6BF8D42B0F5}" srcOrd="13" destOrd="0" presId="urn:microsoft.com/office/officeart/2005/8/layout/cycle8"/>
    <dgm:cxn modelId="{00A348EB-B71E-4DD0-A98F-5BE03E4EE873}" type="presParOf" srcId="{6C8E795C-C677-4A6C-BC05-C9DD301388CF}" destId="{8F6D4169-A9A4-4383-966D-3440FD55AE1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4731D-C4E8-4085-9FEA-EAA35DB49F96}">
      <dsp:nvSpPr>
        <dsp:cNvPr id="0" name=""/>
        <dsp:cNvSpPr/>
      </dsp:nvSpPr>
      <dsp:spPr>
        <a:xfrm>
          <a:off x="995874" y="216255"/>
          <a:ext cx="2941662" cy="2879863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DODATAN</a:t>
          </a:r>
          <a:r>
            <a:rPr lang="hr-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 ELEMENT</a:t>
          </a:r>
        </a:p>
      </dsp:txBody>
      <dsp:txXfrm>
        <a:off x="2546200" y="826512"/>
        <a:ext cx="1050593" cy="857102"/>
      </dsp:txXfrm>
    </dsp:sp>
    <dsp:sp modelId="{9DE2BE5C-A9E5-483D-8757-B23FB16D2E69}">
      <dsp:nvSpPr>
        <dsp:cNvPr id="0" name=""/>
        <dsp:cNvSpPr/>
      </dsp:nvSpPr>
      <dsp:spPr>
        <a:xfrm>
          <a:off x="986751" y="302059"/>
          <a:ext cx="2859731" cy="2859731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ZAJEDNIČKI </a:t>
          </a:r>
          <a:r>
            <a:rPr lang="hr-H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ELEMENT</a:t>
          </a:r>
        </a:p>
      </dsp:txBody>
      <dsp:txXfrm>
        <a:off x="1667639" y="2157480"/>
        <a:ext cx="1531998" cy="748977"/>
      </dsp:txXfrm>
    </dsp:sp>
    <dsp:sp modelId="{D00ADE4B-E6DA-4469-BFFA-92EB076203B7}">
      <dsp:nvSpPr>
        <dsp:cNvPr id="0" name=""/>
        <dsp:cNvSpPr/>
      </dsp:nvSpPr>
      <dsp:spPr>
        <a:xfrm>
          <a:off x="919046" y="217513"/>
          <a:ext cx="2859731" cy="2859731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i="0" kern="1200" dirty="0">
              <a:latin typeface="Candara" panose="020E0502030303020204" pitchFamily="34" charset="0"/>
            </a:rPr>
            <a:t>POSEBAN ELEMENT</a:t>
          </a:r>
        </a:p>
      </dsp:txBody>
      <dsp:txXfrm>
        <a:off x="1250298" y="823504"/>
        <a:ext cx="1021332" cy="851110"/>
      </dsp:txXfrm>
    </dsp:sp>
    <dsp:sp modelId="{90B531B4-67DF-4296-BA59-53E73E349BA3}">
      <dsp:nvSpPr>
        <dsp:cNvPr id="0" name=""/>
        <dsp:cNvSpPr/>
      </dsp:nvSpPr>
      <dsp:spPr>
        <a:xfrm>
          <a:off x="859529" y="49164"/>
          <a:ext cx="3213793" cy="321379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C2D6B-F109-4C7B-9395-EE71ABD2917D}">
      <dsp:nvSpPr>
        <dsp:cNvPr id="0" name=""/>
        <dsp:cNvSpPr/>
      </dsp:nvSpPr>
      <dsp:spPr>
        <a:xfrm>
          <a:off x="809720" y="124847"/>
          <a:ext cx="3213793" cy="321379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4324D-2757-46A0-8091-C00B650A5993}">
      <dsp:nvSpPr>
        <dsp:cNvPr id="0" name=""/>
        <dsp:cNvSpPr/>
      </dsp:nvSpPr>
      <dsp:spPr>
        <a:xfrm>
          <a:off x="741779" y="40482"/>
          <a:ext cx="3213793" cy="321379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16B67-9516-40DE-9775-B777573DC75B}">
      <dsp:nvSpPr>
        <dsp:cNvPr id="0" name=""/>
        <dsp:cNvSpPr/>
      </dsp:nvSpPr>
      <dsp:spPr>
        <a:xfrm>
          <a:off x="1426916" y="303371"/>
          <a:ext cx="3897319" cy="392049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2. rezultata postignutih </a:t>
          </a:r>
          <a:r>
            <a:rPr lang="hr-HR" sz="2000" b="0" kern="1200" dirty="0"/>
            <a:t>na </a:t>
          </a:r>
          <a:r>
            <a:rPr lang="hr-HR" sz="1800" b="1" kern="1200" dirty="0"/>
            <a:t>natjecanjima</a:t>
          </a:r>
          <a:r>
            <a:rPr lang="hr-HR" sz="2000" b="1" kern="1200" dirty="0"/>
            <a:t> u znanju</a:t>
          </a:r>
        </a:p>
      </dsp:txBody>
      <dsp:txXfrm>
        <a:off x="3480896" y="1134141"/>
        <a:ext cx="1391899" cy="1166812"/>
      </dsp:txXfrm>
    </dsp:sp>
    <dsp:sp modelId="{DA7250E5-A25D-46DC-B04A-758B78295B22}">
      <dsp:nvSpPr>
        <dsp:cNvPr id="0" name=""/>
        <dsp:cNvSpPr/>
      </dsp:nvSpPr>
      <dsp:spPr>
        <a:xfrm>
          <a:off x="1334588" y="443388"/>
          <a:ext cx="3920490" cy="392049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3. rezultata postignutih </a:t>
          </a:r>
          <a:r>
            <a:rPr lang="hr-HR" sz="2000" b="1" kern="1200" dirty="0"/>
            <a:t>na natjecanjima školskih sportskih društava</a:t>
          </a:r>
        </a:p>
      </dsp:txBody>
      <dsp:txXfrm>
        <a:off x="2268038" y="2987040"/>
        <a:ext cx="2100262" cy="1026795"/>
      </dsp:txXfrm>
    </dsp:sp>
    <dsp:sp modelId="{361D3725-4C87-4AC0-9B03-80D1A6C78189}">
      <dsp:nvSpPr>
        <dsp:cNvPr id="0" name=""/>
        <dsp:cNvSpPr/>
      </dsp:nvSpPr>
      <dsp:spPr>
        <a:xfrm>
          <a:off x="1253844" y="303371"/>
          <a:ext cx="3920490" cy="392049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/>
            <a:t>1. provjere posebnih znanja, vještina, sposobnosti i darovitosti</a:t>
          </a:r>
        </a:p>
      </dsp:txBody>
      <dsp:txXfrm>
        <a:off x="1707968" y="1134141"/>
        <a:ext cx="1400175" cy="1166812"/>
      </dsp:txXfrm>
    </dsp:sp>
    <dsp:sp modelId="{AB095076-72E4-4CB9-A123-8DFE2C38564B}">
      <dsp:nvSpPr>
        <dsp:cNvPr id="0" name=""/>
        <dsp:cNvSpPr/>
      </dsp:nvSpPr>
      <dsp:spPr>
        <a:xfrm>
          <a:off x="1173063" y="60674"/>
          <a:ext cx="4405884" cy="440588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51268-2D0F-4612-9259-B6BF8D42B0F5}">
      <dsp:nvSpPr>
        <dsp:cNvPr id="0" name=""/>
        <dsp:cNvSpPr/>
      </dsp:nvSpPr>
      <dsp:spPr>
        <a:xfrm>
          <a:off x="1091891" y="200443"/>
          <a:ext cx="4405884" cy="440588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D4169-A9A4-4383-966D-3440FD55AE1D}">
      <dsp:nvSpPr>
        <dsp:cNvPr id="0" name=""/>
        <dsp:cNvSpPr/>
      </dsp:nvSpPr>
      <dsp:spPr>
        <a:xfrm>
          <a:off x="1010824" y="60674"/>
          <a:ext cx="4405884" cy="440588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F4537-D873-4775-AC90-CD027F8C09C7}" type="datetimeFigureOut">
              <a:rPr lang="hr-HR" smtClean="0"/>
              <a:t>9.6.2022.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BC30F-E41C-4856-B6B6-47352F3148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711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04BBE0-9338-40BB-8D3C-6C54B470F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29B248F-14D5-43A3-BDF9-FC0C6E54B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743FED5-1A10-4B3E-BCC1-F5AC95B8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2C06-EC77-49F7-AE08-8ABAA52DAC79}" type="datetimeFigureOut">
              <a:rPr lang="hr-HR" smtClean="0"/>
              <a:pPr/>
              <a:t>9.6.2022.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D93878B-56F5-428D-A8EB-99ACED641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4E9E0A3-EF77-496E-B7C3-D6C6AA04E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F09F-B005-4A3E-827D-91CBDFDC185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09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67AD7D-D09C-45C0-9766-3C613F6FF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EB87FF5-EF3E-493C-8EAB-15319F59B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C604C93-06BD-4B47-A53B-891B97071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2C06-EC77-49F7-AE08-8ABAA52DAC79}" type="datetimeFigureOut">
              <a:rPr lang="hr-HR" smtClean="0"/>
              <a:pPr/>
              <a:t>9.6.2022.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22C6CE4-2A49-4015-A79D-6D6B59EE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C3731BF-A348-4596-BC8B-D432AEA60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F09F-B005-4A3E-827D-91CBDFDC185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368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F2BD7BD-1797-443B-BA17-00E2BEF190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3F766E7-D741-4F9A-9BAA-A89F89E08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A73B383-4233-402B-95AC-1533D42B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2C06-EC77-49F7-AE08-8ABAA52DAC79}" type="datetimeFigureOut">
              <a:rPr lang="hr-HR" smtClean="0"/>
              <a:pPr/>
              <a:t>9.6.2022.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7483865-AC6E-48A9-9DCE-80BE92572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BB34A69-9A66-48AE-8DC3-296DCDB6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F09F-B005-4A3E-827D-91CBDFDC185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071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65F870-232D-42D9-862D-98DF44543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E3C1497-4760-4D35-B6D1-5826355F4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3AAF26C-28A3-4A37-862D-E123925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2C06-EC77-49F7-AE08-8ABAA52DAC79}" type="datetimeFigureOut">
              <a:rPr lang="hr-HR" smtClean="0"/>
              <a:pPr/>
              <a:t>9.6.2022.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28CAC8A-E244-49F0-9883-EA203147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3FEF46D-795D-4796-8F71-BB1E7E63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F09F-B005-4A3E-827D-91CBDFDC185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158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2043B3-674B-418F-9BEB-A705EB3C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7BF92FA-3D3D-4961-8A89-11331C963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ED1747-E7FC-4DC3-8DAF-4588FCAB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2C06-EC77-49F7-AE08-8ABAA52DAC79}" type="datetimeFigureOut">
              <a:rPr lang="hr-HR" smtClean="0"/>
              <a:pPr/>
              <a:t>9.6.2022.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4DB0CF5-0F6D-40DD-850E-A4031EBC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82403D7-92D3-49AC-936C-23D93966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F09F-B005-4A3E-827D-91CBDFDC185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758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85443E-6673-4ABD-B5DD-C3BA18890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B552FC-FDE2-4662-8C93-86CFA8D59F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45F1B11-36F7-4815-BF66-554B39DC5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44D9A9F-B110-442D-A83C-C451668B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2C06-EC77-49F7-AE08-8ABAA52DAC79}" type="datetimeFigureOut">
              <a:rPr lang="hr-HR" smtClean="0"/>
              <a:pPr/>
              <a:t>9.6.2022.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003BBB5-30B4-4CAE-9742-85B772C37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212EBF5-CB79-40E2-825C-AB55BE46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F09F-B005-4A3E-827D-91CBDFDC185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011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A4FB-D67B-4A27-A56E-FDD323FCD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6A35BC0-1DE1-430B-94C1-0F3A71F46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7B1AE78-58CD-4AD7-BF00-75166B63D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50EAB0B-D7CE-4F3D-BAAA-D69ACC9E1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E2A7B7A-A17F-4C00-8AEB-9E0EB90F8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089A9CF-5A3C-4AA1-A840-99EB95AC8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2C06-EC77-49F7-AE08-8ABAA52DAC79}" type="datetimeFigureOut">
              <a:rPr lang="hr-HR" smtClean="0"/>
              <a:pPr/>
              <a:t>9.6.2022.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2FD87B6-EBC9-4AE8-9B04-81BFD5712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6CB5531-FCA7-4511-808C-7A679EC29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F09F-B005-4A3E-827D-91CBDFDC185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931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236F79-F70E-4DAF-9164-B415DB9F2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759618A-F91B-4483-B0BE-9BB425EAB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2C06-EC77-49F7-AE08-8ABAA52DAC79}" type="datetimeFigureOut">
              <a:rPr lang="hr-HR" smtClean="0"/>
              <a:pPr/>
              <a:t>9.6.2022.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FAC37B2-9386-4DE5-AE37-6F66FAC1B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5CA04A4-98AF-44B9-9416-04FBAF53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F09F-B005-4A3E-827D-91CBDFDC185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451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60B0F49-8CF7-4F82-88FD-D69ED9F01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2C06-EC77-49F7-AE08-8ABAA52DAC79}" type="datetimeFigureOut">
              <a:rPr lang="hr-HR" smtClean="0"/>
              <a:pPr/>
              <a:t>9.6.2022.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B2040EF-5A13-48BD-8EB0-3AB7B9389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390F8AE-DB32-4B58-95CC-9AF85C97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F09F-B005-4A3E-827D-91CBDFDC185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489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1C8E76-80A3-4C3B-97C3-90941C828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751CECE-1A04-4E63-95B4-686687A36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5006EE7-1318-48D2-94F2-00E13642C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76FFA49-53D9-45AC-9C04-253C23DD1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2C06-EC77-49F7-AE08-8ABAA52DAC79}" type="datetimeFigureOut">
              <a:rPr lang="hr-HR" smtClean="0"/>
              <a:pPr/>
              <a:t>9.6.2022.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B3741FB-7621-4BF2-85C9-2F5E6CBF2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6DEA922-F428-44CC-BDA7-9DAA06BC7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F09F-B005-4A3E-827D-91CBDFDC185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84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8E433C-3F83-41CC-8048-1E557B781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BD821CD-7219-481D-9AE5-9033E82FC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4B6768C-D3A3-4118-AC06-9E49EF93F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0E2DABC-857E-46E0-955C-D2A3E3749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2C06-EC77-49F7-AE08-8ABAA52DAC79}" type="datetimeFigureOut">
              <a:rPr lang="hr-HR" smtClean="0"/>
              <a:pPr/>
              <a:t>9.6.2022.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4E577D1-2B1B-426F-AF72-562FEEEA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5A0826-D2EC-4333-BD41-AAEF701E0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F09F-B005-4A3E-827D-91CBDFDC185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666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05545A4C-1F31-4C89-A5A2-A33971DF9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C5B9164-AD67-4F55-B118-C12913606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CCC336D-CF9D-4914-82A5-D0DAFCDEA3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12C06-EC77-49F7-AE08-8ABAA52DAC79}" type="datetimeFigureOut">
              <a:rPr lang="hr-HR" smtClean="0"/>
              <a:pPr/>
              <a:t>9.6.2022.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9F31054-F09F-4240-9F7B-823ED0861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31BC0AF-86A3-4AF0-B807-ADD1DB41A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F09F-B005-4A3E-827D-91CBDFDC185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526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aukovanje.gov.hr/slobodnaMjesta/home.ht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rednje.e-upisi.hr/#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srednje.e-upisi.h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55BF67-CB64-4DC8-81E0-7176814C2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7951" y="242596"/>
            <a:ext cx="5256245" cy="2710542"/>
          </a:xfr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hr-HR" sz="8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UPISI </a:t>
            </a:r>
            <a:br>
              <a:rPr lang="hr-HR" sz="4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hr-HR" sz="4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 </a:t>
            </a:r>
            <a:r>
              <a:rPr lang="hr-HR" sz="49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SREDNJU ŠKOLU</a:t>
            </a:r>
            <a:br>
              <a:rPr lang="hr-HR" sz="4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hr-H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2022./2023</a:t>
            </a:r>
            <a:r>
              <a:rPr lang="hr-H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  <a:endParaRPr lang="hr-H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95F5C4D-8B6F-46A9-BF33-03EC27BF1D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6" r="19718"/>
          <a:stretch/>
        </p:blipFill>
        <p:spPr>
          <a:xfrm>
            <a:off x="477804" y="480669"/>
            <a:ext cx="5626359" cy="550025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36AD6DD-C549-48EF-A63D-7BEF3DA63C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92" y="2953138"/>
            <a:ext cx="4325404" cy="302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44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Bodovni pra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0659" y="164600"/>
            <a:ext cx="4924269" cy="6182692"/>
          </a:xfrm>
        </p:spPr>
      </p:pic>
      <p:pic>
        <p:nvPicPr>
          <p:cNvPr id="5" name="Slika 4" descr="Bodovni prag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6990" y="986118"/>
            <a:ext cx="6410608" cy="44722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8874CA-5F76-40B3-8614-93BEB947F90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hr-HR" sz="5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DODATNI </a:t>
            </a:r>
            <a:b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ELEMENT VREDNOVANJA KANDIDATA</a:t>
            </a:r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48E1E2C-4BC7-42D5-9464-E73E84D17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118" y="2403175"/>
            <a:ext cx="4218992" cy="3512150"/>
          </a:xfrm>
        </p:spPr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Dodatni element vrednovanja čine </a:t>
            </a:r>
            <a:r>
              <a:rPr lang="hr-HR" b="1" dirty="0">
                <a:latin typeface="Candara" panose="020E0502030303020204" pitchFamily="34" charset="0"/>
              </a:rPr>
              <a:t>sposobnosti, darovitosti i znanja kandidata.</a:t>
            </a:r>
          </a:p>
          <a:p>
            <a:pPr fontAlgn="base"/>
            <a:r>
              <a:rPr lang="hr-HR" dirty="0">
                <a:latin typeface="Candara" panose="020E0502030303020204" pitchFamily="34" charset="0"/>
              </a:rPr>
              <a:t>Sposobnosti, darovitosti i znanja kandidata dokazuju se i vrednuju na osnovi:</a:t>
            </a: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A69313F8-56FD-494C-9E77-98E254A46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41193"/>
              </p:ext>
            </p:extLst>
          </p:nvPr>
        </p:nvGraphicFramePr>
        <p:xfrm>
          <a:off x="5271796" y="1825625"/>
          <a:ext cx="6578081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0696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5D52F0-1563-46FC-A66B-89A75BADC12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hr-HR" b="1" dirty="0">
                <a:latin typeface="Candara" panose="020E0502030303020204" pitchFamily="34" charset="0"/>
              </a:rPr>
              <a:t>1. PROVJERA </a:t>
            </a:r>
            <a:br>
              <a:rPr lang="hr-HR" b="1" dirty="0">
                <a:latin typeface="Candara" panose="020E0502030303020204" pitchFamily="34" charset="0"/>
              </a:rPr>
            </a:br>
            <a:r>
              <a:rPr lang="hr-HR" b="1" dirty="0">
                <a:latin typeface="Candara" panose="020E0502030303020204" pitchFamily="34" charset="0"/>
              </a:rPr>
              <a:t>POSEBNIH ZNANJA KANDIDATA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CAC739-1A5F-4305-9087-58C467CA8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175" y="2404123"/>
            <a:ext cx="10515600" cy="3474163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  <a:latin typeface="Candara" panose="020E0502030303020204" pitchFamily="34" charset="0"/>
              </a:rPr>
              <a:t>Srednje škole mogu provoditi provjere posebnih znanja iz nastavnih predmeta: Hrvatskoga jezika, Matematike, prvoga stranog jezika te nastavnih predmeta važnih za nastavak obrazovanja </a:t>
            </a:r>
            <a:r>
              <a:rPr lang="hr-HR" dirty="0">
                <a:latin typeface="Candara" panose="020E0502030303020204" pitchFamily="34" charset="0"/>
              </a:rPr>
              <a:t>u pojedinim programima obrazovanja (dva propisana Popisom predmeta posebno važnih za upis, a jedan samostalno određuje SŠ od obveznih nastavnih predmeta koji se uče u OŠ)</a:t>
            </a:r>
          </a:p>
          <a:p>
            <a:r>
              <a:rPr lang="hr-HR" dirty="0">
                <a:latin typeface="Candara" panose="020E0502030303020204" pitchFamily="34" charset="0"/>
              </a:rPr>
              <a:t>Na temelju provjera kandidat može ostvariti </a:t>
            </a:r>
            <a:r>
              <a:rPr lang="hr-HR" b="1" dirty="0">
                <a:latin typeface="Candara" panose="020E0502030303020204" pitchFamily="34" charset="0"/>
              </a:rPr>
              <a:t>najviše 10 bodova.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8758518" y="5531223"/>
            <a:ext cx="2411506" cy="6096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tx1"/>
                </a:solidFill>
                <a:latin typeface="Arial Black" pitchFamily="34" charset="0"/>
              </a:rPr>
              <a:t>NOVO!</a:t>
            </a:r>
          </a:p>
        </p:txBody>
      </p:sp>
      <p:sp>
        <p:nvSpPr>
          <p:cNvPr id="5" name="Elipsasti oblačić 4"/>
          <p:cNvSpPr/>
          <p:nvPr/>
        </p:nvSpPr>
        <p:spPr>
          <a:xfrm>
            <a:off x="10004612" y="1335740"/>
            <a:ext cx="2034988" cy="1326777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Pratiti mrežne stranice škola!</a:t>
            </a:r>
          </a:p>
        </p:txBody>
      </p:sp>
    </p:spTree>
    <p:extLst>
      <p:ext uri="{BB962C8B-B14F-4D97-AF65-F5344CB8AC3E}">
        <p14:creationId xmlns:p14="http://schemas.microsoft.com/office/powerpoint/2010/main" val="1252417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8E86A60-CD9A-418D-BE1E-792DC7869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hr-HR" i="1" dirty="0">
                <a:latin typeface="Candara" panose="020E0502030303020204" pitchFamily="34" charset="0"/>
              </a:rPr>
              <a:t>Ako dva ili više kandidata na zadnjem mjestu ljestvice poretka imaju isti ukupan broj bodova iz zajedničko i dodatnog elementa vrednovanja upisuje se onaj kandidat koji je ostvario veći broj bodova iz provjere posebnih znanja.</a:t>
            </a:r>
          </a:p>
          <a:p>
            <a:r>
              <a:rPr lang="hr-HR" i="1" dirty="0">
                <a:latin typeface="Candara" panose="020E0502030303020204" pitchFamily="34" charset="0"/>
              </a:rPr>
              <a:t>Ako dva ili više kandidata na zadnjem mjestu ljestvice poretka imaju isti ukupan broj bodova iz zajedničkog i dodatnog elementa vrednovanja i imaju isti broj bodova iz provjere posebnih znanja, upisuje se onaj kandidat koji ostvaruje pravo na poseban element vrednovanja.</a:t>
            </a:r>
          </a:p>
          <a:p>
            <a:r>
              <a:rPr lang="hr-HR" i="1" dirty="0">
                <a:latin typeface="Candara" panose="020E0502030303020204" pitchFamily="34" charset="0"/>
              </a:rPr>
              <a:t>Ako dva ili više kandidata na zadnjem mjestu ljestvice poretka imaju isti ukupan broj bodova iz zajedničkog i dodatnog elementa vrednovanja i imaju isti broj bodova iz provjere posebnih znanja te ostvaruju pravo na poseban element vrednovanja, upisuju se svi kandidati.</a:t>
            </a:r>
          </a:p>
        </p:txBody>
      </p:sp>
    </p:spTree>
    <p:extLst>
      <p:ext uri="{BB962C8B-B14F-4D97-AF65-F5344CB8AC3E}">
        <p14:creationId xmlns:p14="http://schemas.microsoft.com/office/powerpoint/2010/main" val="1010021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5CE409-F31E-4C0F-BF33-39F2D110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0890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Vrednovanje uspjeha radi upisa u programe </a:t>
            </a:r>
            <a:br>
              <a:rPr lang="hr-H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hr-H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likovne umjetnosti i dizajna; </a:t>
            </a:r>
            <a:br>
              <a:rPr lang="hr-H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hr-H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glazbene i plesne umjetnosti</a:t>
            </a:r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6F7C83-1D64-4A27-9793-3E4C00636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7123"/>
            <a:ext cx="10515600" cy="3614122"/>
          </a:xfrm>
        </p:spPr>
        <p:txBody>
          <a:bodyPr>
            <a:normAutofit/>
          </a:bodyPr>
          <a:lstStyle/>
          <a:p>
            <a:r>
              <a:rPr lang="hr-HR" dirty="0">
                <a:latin typeface="Candara" panose="020E0502030303020204" pitchFamily="34" charset="0"/>
              </a:rPr>
              <a:t>Za upis kandidata u programe likovne umjetnosti i dizajna provjerava se darovitost kandidata za likovno izražavanje </a:t>
            </a:r>
            <a:r>
              <a:rPr lang="pl-PL" dirty="0">
                <a:latin typeface="Candara" panose="020E0502030303020204" pitchFamily="34" charset="0"/>
              </a:rPr>
              <a:t>jednom od likovnih tehnika koju određuje srednja škola. </a:t>
            </a:r>
          </a:p>
          <a:p>
            <a:r>
              <a:rPr lang="hr-HR" dirty="0">
                <a:latin typeface="Candara" panose="020E0502030303020204" pitchFamily="34" charset="0"/>
              </a:rPr>
              <a:t>Navedenom provjerom moguće je ostvariti </a:t>
            </a:r>
            <a:r>
              <a:rPr lang="hr-HR" b="1" dirty="0">
                <a:latin typeface="Candara" panose="020E0502030303020204" pitchFamily="34" charset="0"/>
              </a:rPr>
              <a:t>najviše 120 bodova</a:t>
            </a:r>
            <a:r>
              <a:rPr lang="hr-HR" dirty="0">
                <a:latin typeface="Candara" panose="020E0502030303020204" pitchFamily="34" charset="0"/>
              </a:rPr>
              <a:t>, a </a:t>
            </a:r>
            <a:r>
              <a:rPr lang="hr-HR" b="1" dirty="0">
                <a:latin typeface="Candara" panose="020E0502030303020204" pitchFamily="34" charset="0"/>
              </a:rPr>
              <a:t>minimalni bodovni prag </a:t>
            </a:r>
            <a:r>
              <a:rPr lang="hr-HR" dirty="0">
                <a:latin typeface="Candara" panose="020E0502030303020204" pitchFamily="34" charset="0"/>
              </a:rPr>
              <a:t>na navedenoj provjeri je </a:t>
            </a:r>
            <a:r>
              <a:rPr lang="hr-HR" b="1" dirty="0">
                <a:latin typeface="Candara" panose="020E0502030303020204" pitchFamily="34" charset="0"/>
              </a:rPr>
              <a:t>70 bodova.</a:t>
            </a:r>
          </a:p>
          <a:p>
            <a:r>
              <a:rPr lang="hr-HR" b="1" dirty="0">
                <a:latin typeface="Candara" panose="020E0502030303020204" pitchFamily="34" charset="0"/>
              </a:rPr>
              <a:t>Konačna ljestvica poretka kandidata </a:t>
            </a:r>
            <a:r>
              <a:rPr lang="hr-HR" dirty="0">
                <a:latin typeface="Candara" panose="020E0502030303020204" pitchFamily="34" charset="0"/>
              </a:rPr>
              <a:t>utvrđuje se </a:t>
            </a:r>
            <a:r>
              <a:rPr lang="hr-HR" b="1" dirty="0">
                <a:latin typeface="Candara" panose="020E0502030303020204" pitchFamily="34" charset="0"/>
              </a:rPr>
              <a:t>zbrajanjem bodova dobivenih provjerom darovitosti za likovno izražavanje i zajedničkog I dodatnog elementa vrednovanja</a:t>
            </a:r>
            <a:r>
              <a:rPr lang="hr-HR" dirty="0">
                <a:latin typeface="Candara" panose="020E05020303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3300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47EDFC-DD19-4BBE-93D5-C1C4A5FBF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6719"/>
            <a:ext cx="10515600" cy="2979640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latin typeface="Candara" panose="020E0502030303020204" pitchFamily="34" charset="0"/>
              </a:rPr>
              <a:t>Pravo prijave za upis u razredne odjele za sportaše ima </a:t>
            </a:r>
            <a:r>
              <a:rPr lang="hr-HR" b="1" dirty="0">
                <a:latin typeface="Candara" panose="020E0502030303020204" pitchFamily="34" charset="0"/>
              </a:rPr>
              <a:t>kandidat koji je uvršten na rang-listu određenoga nacionalnoga sportskoga saveza</a:t>
            </a:r>
            <a:r>
              <a:rPr lang="hr-HR" dirty="0">
                <a:latin typeface="Candara" panose="020E0502030303020204" pitchFamily="34" charset="0"/>
              </a:rPr>
              <a:t>.</a:t>
            </a:r>
          </a:p>
          <a:p>
            <a:pPr marL="0" indent="0">
              <a:buNone/>
            </a:pPr>
            <a:endParaRPr lang="hr-HR" dirty="0">
              <a:latin typeface="Candara" panose="020E0502030303020204" pitchFamily="34" charset="0"/>
            </a:endParaRPr>
          </a:p>
          <a:p>
            <a:r>
              <a:rPr lang="hr-HR" dirty="0">
                <a:latin typeface="Candara" panose="020E0502030303020204" pitchFamily="34" charset="0"/>
              </a:rPr>
              <a:t>Učenici moraju poštovati rokove prijave u sustav </a:t>
            </a:r>
            <a:r>
              <a:rPr lang="hr-HR" dirty="0" err="1">
                <a:latin typeface="Candara" panose="020E0502030303020204" pitchFamily="34" charset="0"/>
              </a:rPr>
              <a:t>NISpuSŠ</a:t>
            </a:r>
            <a:r>
              <a:rPr lang="hr-HR" dirty="0">
                <a:latin typeface="Candara" panose="020E0502030303020204" pitchFamily="34" charset="0"/>
              </a:rPr>
              <a:t> iz Odluke o upisu učenika u I. razred srednje škole koju za svaku kalendarsku godinu donosi Ministarstvo znanosti i obrazovanja, kako bi se našli na rang-listama nacionalnih sportskih saveza i kako bi se mogli prijaviti u obrazovne programe koji se odnose na razredne odjele za sportaše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8E957702-F611-4F8D-A569-D89C3D667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Vrednovanje uspjeha za upis </a:t>
            </a:r>
            <a:br>
              <a:rPr lang="hr-H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hr-H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 razredne odjele za sportaše</a:t>
            </a:r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67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EB8DAE-50A7-440E-959E-BD670DB1F00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hr-HR" sz="3600" b="1" dirty="0">
                <a:latin typeface="Candara" panose="020E0502030303020204" pitchFamily="34" charset="0"/>
              </a:rPr>
              <a:t>Vrednovanje rezultata kandidata postignutih </a:t>
            </a:r>
            <a:br>
              <a:rPr lang="hr-HR" sz="3600" b="1" dirty="0">
                <a:latin typeface="Candara" panose="020E0502030303020204" pitchFamily="34" charset="0"/>
              </a:rPr>
            </a:br>
            <a:r>
              <a:rPr lang="hr-HR" sz="3600" b="1" dirty="0">
                <a:latin typeface="Candara" panose="020E0502030303020204" pitchFamily="34" charset="0"/>
              </a:rPr>
              <a:t>na 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natjecanjima iz znanja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0EA8AD-9A1F-4496-8830-120F35686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3494"/>
            <a:ext cx="10515600" cy="3772742"/>
          </a:xfrm>
        </p:spPr>
        <p:txBody>
          <a:bodyPr>
            <a:normAutofit/>
          </a:bodyPr>
          <a:lstStyle/>
          <a:p>
            <a:pPr fontAlgn="base"/>
            <a:r>
              <a:rPr lang="hr-HR" sz="2400" i="1" dirty="0">
                <a:latin typeface="Candara" panose="020E0502030303020204" pitchFamily="34" charset="0"/>
              </a:rPr>
              <a:t>Pravo na izravan upis ili dodatne bodove ostvaruju kandidati na osnovi rezultata koje su postigli na </a:t>
            </a:r>
            <a:r>
              <a:rPr lang="hr-HR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državnim natjecanjima</a:t>
            </a:r>
            <a:r>
              <a:rPr lang="hr-HR" sz="2400" i="1" dirty="0">
                <a:latin typeface="Candara" panose="020E0502030303020204" pitchFamily="34" charset="0"/>
              </a:rPr>
              <a:t>:</a:t>
            </a:r>
          </a:p>
          <a:p>
            <a:pPr fontAlgn="base"/>
            <a:r>
              <a:rPr lang="hr-HR" sz="2400" dirty="0">
                <a:latin typeface="Candara" panose="020E0502030303020204" pitchFamily="34" charset="0"/>
              </a:rPr>
              <a:t>natjecanjima u znanju iz nastavnih predmeta: </a:t>
            </a:r>
            <a:r>
              <a:rPr lang="hr-HR" sz="2400" b="1" dirty="0">
                <a:latin typeface="Candara" panose="020E0502030303020204" pitchFamily="34" charset="0"/>
              </a:rPr>
              <a:t>Hrvatskoga jezika, Matematike, Engleskog jezika;</a:t>
            </a:r>
          </a:p>
          <a:p>
            <a:pPr fontAlgn="base"/>
            <a:r>
              <a:rPr lang="hr-HR" sz="2400" dirty="0">
                <a:latin typeface="Candara" panose="020E0502030303020204" pitchFamily="34" charset="0"/>
              </a:rPr>
              <a:t>natjecanjima u znanju iz </a:t>
            </a:r>
            <a:r>
              <a:rPr lang="hr-HR" sz="2400" b="1" dirty="0">
                <a:latin typeface="Candara" panose="020E0502030303020204" pitchFamily="34" charset="0"/>
              </a:rPr>
              <a:t>dvaju nastavnih predmeta posebno značajnih za upis </a:t>
            </a:r>
            <a:r>
              <a:rPr lang="hr-HR" sz="2400" dirty="0">
                <a:latin typeface="Candara" panose="020E0502030303020204" pitchFamily="34" charset="0"/>
              </a:rPr>
              <a:t>u skladu s </a:t>
            </a:r>
            <a:r>
              <a:rPr lang="hr-HR" sz="2400" i="1" dirty="0">
                <a:latin typeface="Candara" panose="020E0502030303020204" pitchFamily="34" charset="0"/>
              </a:rPr>
              <a:t>Popisom predmeta posebno važnih za upis</a:t>
            </a:r>
            <a:r>
              <a:rPr lang="hr-HR" sz="2400" dirty="0">
                <a:latin typeface="Candara" panose="020E0502030303020204" pitchFamily="34" charset="0"/>
              </a:rPr>
              <a:t>;</a:t>
            </a:r>
          </a:p>
          <a:p>
            <a:pPr fontAlgn="base"/>
            <a:r>
              <a:rPr lang="hr-HR" sz="2400" b="1" dirty="0">
                <a:latin typeface="Candara" panose="020E0502030303020204" pitchFamily="34" charset="0"/>
              </a:rPr>
              <a:t>jednome natjecanju iz znanja koji samostalno određuje SŠ </a:t>
            </a:r>
            <a:r>
              <a:rPr lang="hr-HR" sz="2400" dirty="0">
                <a:latin typeface="Candara" panose="020E0502030303020204" pitchFamily="34" charset="0"/>
              </a:rPr>
              <a:t>iz Kataloga natjecanja i smotri učenika i učenica osnovnih i srednjih škola Republike Hrvatske, a koja se provode u organizaciji Agencije za odgoj i obrazovanje.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1894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10F226-5449-4738-A148-7DE9EEBECAD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BODOVANJE USPJEHA U ZNANJU NA DRŽAVNIM NATJECANJIMA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5D5ED6-7E68-4B09-BF7E-F843CFAFC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30135"/>
            <a:ext cx="5181600" cy="2942318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hr-HR" sz="3100" b="1" dirty="0">
                <a:latin typeface="Book Antiqua" panose="02040602050305030304" pitchFamily="18" charset="0"/>
              </a:rPr>
              <a:t>     IZRAVAN UPIS</a:t>
            </a:r>
            <a:endParaRPr lang="hr-HR" sz="3100" dirty="0">
              <a:latin typeface="Book Antiqua" panose="02040602050305030304" pitchFamily="18" charset="0"/>
            </a:endParaRPr>
          </a:p>
          <a:p>
            <a:pPr marL="468630" lvl="1" indent="0">
              <a:buNone/>
              <a:defRPr/>
            </a:pPr>
            <a:r>
              <a:rPr lang="hr-HR" sz="2100" b="1" dirty="0">
                <a:latin typeface="Book Antiqua" panose="02040602050305030304" pitchFamily="18" charset="0"/>
              </a:rPr>
              <a:t>Prvo, drugo ili treće</a:t>
            </a:r>
            <a:r>
              <a:rPr lang="hr-HR" sz="2100" dirty="0">
                <a:latin typeface="Book Antiqua" panose="02040602050305030304" pitchFamily="18" charset="0"/>
              </a:rPr>
              <a:t> osvojeno mjesto </a:t>
            </a:r>
            <a:r>
              <a:rPr lang="hr-HR" sz="2100" b="1" u="sng" dirty="0">
                <a:latin typeface="Book Antiqua" panose="02040602050305030304" pitchFamily="18" charset="0"/>
              </a:rPr>
              <a:t>kao pojedinac </a:t>
            </a:r>
            <a:r>
              <a:rPr lang="hr-HR" sz="2100" dirty="0">
                <a:latin typeface="Book Antiqua" panose="02040602050305030304" pitchFamily="18" charset="0"/>
              </a:rPr>
              <a:t>u 5.,6.,7. ili 8. razredu</a:t>
            </a:r>
          </a:p>
          <a:p>
            <a:pPr marL="468630" lvl="1" indent="0">
              <a:buNone/>
              <a:defRPr/>
            </a:pPr>
            <a:endParaRPr lang="hr-HR" sz="3100" b="1" dirty="0">
              <a:latin typeface="Book Antiqua" panose="02040602050305030304" pitchFamily="18" charset="0"/>
            </a:endParaRPr>
          </a:p>
          <a:p>
            <a:pPr marL="468630" lvl="1" indent="0">
              <a:buNone/>
              <a:defRPr/>
            </a:pPr>
            <a:r>
              <a:rPr lang="hr-HR" sz="3100" b="1" dirty="0">
                <a:latin typeface="Book Antiqua" panose="02040602050305030304" pitchFamily="18" charset="0"/>
              </a:rPr>
              <a:t>1 BOD </a:t>
            </a:r>
          </a:p>
          <a:p>
            <a:pPr marL="468630" lvl="1" indent="0">
              <a:buNone/>
              <a:defRPr/>
            </a:pPr>
            <a:r>
              <a:rPr lang="hr-HR" sz="2100" b="1" u="sng" dirty="0">
                <a:latin typeface="Book Antiqua" panose="02040602050305030304" pitchFamily="18" charset="0"/>
              </a:rPr>
              <a:t>Sudjelovanje</a:t>
            </a:r>
            <a:r>
              <a:rPr lang="hr-HR" sz="2100" dirty="0">
                <a:latin typeface="Book Antiqua" panose="02040602050305030304" pitchFamily="18" charset="0"/>
              </a:rPr>
              <a:t> kao pojedinac ili član skupine u 5.,6.,7. ili 8. razredu</a:t>
            </a:r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AB74515-B35C-45A0-9A60-870AC478BF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hr-HR" sz="3100" b="1" dirty="0">
                <a:latin typeface="Book Antiqua" panose="02040602050305030304" pitchFamily="18" charset="0"/>
              </a:rPr>
              <a:t>4 BODA</a:t>
            </a:r>
            <a:endParaRPr lang="hr-HR" sz="3100" dirty="0">
              <a:latin typeface="Book Antiqua" panose="02040602050305030304" pitchFamily="18" charset="0"/>
            </a:endParaRPr>
          </a:p>
          <a:p>
            <a:pPr marL="468630" lvl="1" indent="0">
              <a:buNone/>
              <a:defRPr/>
            </a:pPr>
            <a:r>
              <a:rPr lang="hr-HR" sz="2100" b="1" dirty="0">
                <a:latin typeface="Book Antiqua" panose="02040602050305030304" pitchFamily="18" charset="0"/>
              </a:rPr>
              <a:t>	Prvo</a:t>
            </a:r>
            <a:r>
              <a:rPr lang="hr-HR" sz="2100" dirty="0">
                <a:latin typeface="Book Antiqua" panose="02040602050305030304" pitchFamily="18" charset="0"/>
              </a:rPr>
              <a:t> osvojeno mjesto kao član skupine u 5.,6.,7. ili 8. razredu</a:t>
            </a:r>
          </a:p>
          <a:p>
            <a:pPr marL="274320" indent="-274320">
              <a:defRPr/>
            </a:pPr>
            <a:endParaRPr lang="hr-HR" sz="3100" b="1" dirty="0"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hr-HR" sz="3100" b="1" dirty="0">
                <a:latin typeface="Book Antiqua" panose="02040602050305030304" pitchFamily="18" charset="0"/>
              </a:rPr>
              <a:t>3 BODA</a:t>
            </a:r>
            <a:endParaRPr lang="hr-HR" sz="3100" dirty="0">
              <a:latin typeface="Book Antiqua" panose="02040602050305030304" pitchFamily="18" charset="0"/>
            </a:endParaRPr>
          </a:p>
          <a:p>
            <a:pPr marL="468630" lvl="1" indent="0">
              <a:buNone/>
              <a:defRPr/>
            </a:pPr>
            <a:r>
              <a:rPr lang="hr-HR" sz="2100" b="1" dirty="0">
                <a:latin typeface="Book Antiqua" panose="02040602050305030304" pitchFamily="18" charset="0"/>
              </a:rPr>
              <a:t>	Drugo</a:t>
            </a:r>
            <a:r>
              <a:rPr lang="hr-HR" sz="2100" dirty="0">
                <a:latin typeface="Book Antiqua" panose="02040602050305030304" pitchFamily="18" charset="0"/>
              </a:rPr>
              <a:t> osvojeno mjesto kao član skupine u 5.,6.,7. Ili 8. razredu</a:t>
            </a:r>
          </a:p>
          <a:p>
            <a:pPr marL="274320" indent="-274320">
              <a:defRPr/>
            </a:pPr>
            <a:endParaRPr lang="hr-HR" sz="3100" b="1" dirty="0"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hr-HR" sz="3100" b="1" dirty="0">
                <a:latin typeface="Book Antiqua" panose="02040602050305030304" pitchFamily="18" charset="0"/>
              </a:rPr>
              <a:t>2 BOD</a:t>
            </a:r>
            <a:endParaRPr lang="hr-HR" sz="3100" dirty="0">
              <a:latin typeface="Book Antiqua" panose="02040602050305030304" pitchFamily="18" charset="0"/>
            </a:endParaRPr>
          </a:p>
          <a:p>
            <a:pPr marL="468630" lvl="1" indent="0">
              <a:buNone/>
              <a:defRPr/>
            </a:pPr>
            <a:r>
              <a:rPr lang="hr-HR" sz="2100" b="1" dirty="0">
                <a:latin typeface="Book Antiqua" panose="02040602050305030304" pitchFamily="18" charset="0"/>
              </a:rPr>
              <a:t>	Treće</a:t>
            </a:r>
            <a:r>
              <a:rPr lang="hr-HR" sz="2100" dirty="0">
                <a:latin typeface="Book Antiqua" panose="02040602050305030304" pitchFamily="18" charset="0"/>
              </a:rPr>
              <a:t> osvojeno mjesto kao član skupine u 5.,6.,7. ili 8. razredu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2103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1689D2-B3CE-4A8D-BAA8-54B640EF0C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200" b="1" i="1" dirty="0">
                <a:latin typeface="Candara" panose="020E0502030303020204" pitchFamily="34" charset="0"/>
              </a:rPr>
              <a:t>Vrednovanje rezultata kandidata postignutih </a:t>
            </a:r>
            <a:br>
              <a:rPr lang="hr-HR" sz="3200" b="1" i="1" dirty="0">
                <a:latin typeface="Candara" panose="020E0502030303020204" pitchFamily="34" charset="0"/>
              </a:rPr>
            </a:br>
            <a:r>
              <a:rPr lang="hr-HR" sz="3200" b="1" i="1" dirty="0">
                <a:latin typeface="Candara" panose="020E0502030303020204" pitchFamily="34" charset="0"/>
              </a:rPr>
              <a:t>na </a:t>
            </a:r>
            <a:r>
              <a:rPr lang="hr-HR" sz="5300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sportskim natjecanjima</a:t>
            </a:r>
            <a:endParaRPr lang="hr-HR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52A773-B511-4D5F-B909-80149BE8F3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latin typeface="Candara" panose="020E0502030303020204" pitchFamily="34" charset="0"/>
              </a:rPr>
              <a:t>Kandidatima se vrednuju rezultati koje su postigli u posljednja četiri razreda osnovnog obrazovanja </a:t>
            </a:r>
            <a:r>
              <a:rPr lang="hr-HR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na natjecanjima školskih sportskih društava</a:t>
            </a:r>
            <a:r>
              <a:rPr lang="hr-HR" dirty="0">
                <a:latin typeface="Candara" panose="020E0502030303020204" pitchFamily="34" charset="0"/>
              </a:rPr>
              <a:t> koja su ustrojena prema Propisniku Državnoga prvenstva školskih sportskih društava Republike Hrvatske, a pod nadzorom natjecateljskog povjerenstva Hrvatskoga školskoga športskog saveza.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C5A6C4D-8791-453B-BA7F-21C9A560B2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>
                <a:latin typeface="Candara" panose="020E0502030303020204" pitchFamily="34" charset="0"/>
              </a:rPr>
              <a:t>Boduju se samo prva tri osvojena mjesta u ekipnim sportovima</a:t>
            </a:r>
          </a:p>
          <a:p>
            <a:pPr marL="0" indent="0">
              <a:buNone/>
            </a:pPr>
            <a:endParaRPr lang="hr-HR" b="1" dirty="0">
              <a:latin typeface="Candara" panose="020E0502030303020204" pitchFamily="34" charset="0"/>
            </a:endParaRPr>
          </a:p>
          <a:p>
            <a:r>
              <a:rPr lang="hr-HR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3 BODA</a:t>
            </a:r>
          </a:p>
          <a:p>
            <a:pPr lvl="1">
              <a:buNone/>
            </a:pPr>
            <a:r>
              <a:rPr lang="hr-HR" sz="1800" dirty="0">
                <a:solidFill>
                  <a:schemeClr val="tx1"/>
                </a:solidFill>
                <a:latin typeface="Candara" panose="020E0502030303020204" pitchFamily="34" charset="0"/>
              </a:rPr>
              <a:t>	</a:t>
            </a:r>
            <a:r>
              <a:rPr lang="hr-HR" sz="1800" dirty="0">
                <a:latin typeface="Candara" panose="020E0502030303020204" pitchFamily="34" charset="0"/>
              </a:rPr>
              <a:t>Prvo mjesto kao članovi ekipe</a:t>
            </a:r>
            <a:br>
              <a:rPr lang="hr-HR" sz="1800" dirty="0">
                <a:latin typeface="Candara" panose="020E0502030303020204" pitchFamily="34" charset="0"/>
              </a:rPr>
            </a:br>
            <a:endParaRPr lang="hr-HR" sz="18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hr-HR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2 BODA</a:t>
            </a:r>
          </a:p>
          <a:p>
            <a:pPr lvl="1">
              <a:buNone/>
            </a:pPr>
            <a:r>
              <a:rPr lang="hr-HR" sz="1800" dirty="0">
                <a:solidFill>
                  <a:schemeClr val="tx1"/>
                </a:solidFill>
                <a:latin typeface="Candara" panose="020E0502030303020204" pitchFamily="34" charset="0"/>
              </a:rPr>
              <a:t>	</a:t>
            </a:r>
            <a:r>
              <a:rPr lang="hr-HR" sz="1800" dirty="0">
                <a:latin typeface="Candara" panose="020E0502030303020204" pitchFamily="34" charset="0"/>
              </a:rPr>
              <a:t>Drugo mjesto kao članovi ekipe</a:t>
            </a:r>
            <a:br>
              <a:rPr lang="hr-HR" sz="1800" dirty="0">
                <a:latin typeface="Candara" panose="020E0502030303020204" pitchFamily="34" charset="0"/>
              </a:rPr>
            </a:br>
            <a:endParaRPr lang="hr-HR" sz="1800" dirty="0">
              <a:latin typeface="Candara" panose="020E0502030303020204" pitchFamily="34" charset="0"/>
            </a:endParaRPr>
          </a:p>
          <a:p>
            <a:r>
              <a:rPr lang="hr-HR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1 BOD</a:t>
            </a:r>
          </a:p>
          <a:p>
            <a:pPr lvl="1">
              <a:buNone/>
            </a:pPr>
            <a:r>
              <a:rPr lang="hr-HR" sz="1800" dirty="0">
                <a:solidFill>
                  <a:schemeClr val="tx1"/>
                </a:solidFill>
                <a:latin typeface="Candara" panose="020E0502030303020204" pitchFamily="34" charset="0"/>
              </a:rPr>
              <a:t>	</a:t>
            </a:r>
            <a:r>
              <a:rPr lang="hr-HR" sz="1800" dirty="0">
                <a:latin typeface="Candara" panose="020E0502030303020204" pitchFamily="34" charset="0"/>
              </a:rPr>
              <a:t>Treće mjesto kao članovi ekipe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7534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3BC3E2-D081-4ECC-9717-12046A91A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>
                <a:latin typeface="Candara" panose="020E0502030303020204" pitchFamily="34" charset="0"/>
              </a:rPr>
              <a:t>Vrednovanje rezultata kandidata postignutih na natjecanjima iz znanja i u sportu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DEFDE5-1204-4901-93F1-5B9DAF397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4506"/>
            <a:ext cx="10515600" cy="326888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6600" dirty="0">
                <a:latin typeface="Candara" panose="020E0502030303020204" pitchFamily="34" charset="0"/>
              </a:rPr>
              <a:t>Kandidatu se vrednuje isključivo jedno (najpovoljnije) postignuće.</a:t>
            </a:r>
          </a:p>
        </p:txBody>
      </p:sp>
    </p:spTree>
    <p:extLst>
      <p:ext uri="{BB962C8B-B14F-4D97-AF65-F5344CB8AC3E}">
        <p14:creationId xmlns:p14="http://schemas.microsoft.com/office/powerpoint/2010/main" val="168827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EECE133-934B-47EC-A401-2DB82F9F3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8506"/>
            <a:ext cx="10515600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5400" dirty="0">
                <a:latin typeface="Candara" panose="020E0502030303020204" pitchFamily="34" charset="0"/>
              </a:rPr>
              <a:t>U svakom upisnom roku </a:t>
            </a:r>
          </a:p>
          <a:p>
            <a:pPr marL="0" indent="0" algn="ctr">
              <a:buNone/>
            </a:pPr>
            <a:r>
              <a:rPr lang="hr-HR" sz="5400" dirty="0">
                <a:latin typeface="Candara" panose="020E0502030303020204" pitchFamily="34" charset="0"/>
              </a:rPr>
              <a:t>kandidat se može prijaviti za upis u </a:t>
            </a:r>
            <a:r>
              <a:rPr lang="hr-H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najviše šest </a:t>
            </a:r>
            <a:r>
              <a:rPr lang="hr-HR" sz="5400" b="1" dirty="0">
                <a:latin typeface="Candara" panose="020E0502030303020204" pitchFamily="34" charset="0"/>
              </a:rPr>
              <a:t>obrazovnih programa </a:t>
            </a:r>
            <a:r>
              <a:rPr lang="hr-HR" sz="5400" dirty="0">
                <a:latin typeface="Candara" panose="020E0502030303020204" pitchFamily="34" charset="0"/>
              </a:rPr>
              <a:t>koje</a:t>
            </a:r>
            <a:r>
              <a:rPr lang="hr-HR" sz="5400" b="1" dirty="0">
                <a:latin typeface="Candara" panose="020E0502030303020204" pitchFamily="34" charset="0"/>
              </a:rPr>
              <a:t> </a:t>
            </a:r>
            <a:r>
              <a:rPr lang="hr-HR" sz="5400" b="1" u="sng" dirty="0">
                <a:latin typeface="Candara" panose="020E0502030303020204" pitchFamily="34" charset="0"/>
              </a:rPr>
              <a:t>rangira prema prioritetima</a:t>
            </a:r>
            <a:r>
              <a:rPr lang="hr-HR" sz="5400" dirty="0">
                <a:latin typeface="Candara" panose="020E0502030303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2835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FB37B0-ADE1-4B87-A813-92A4942B2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3371"/>
            <a:ext cx="10515600" cy="326888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 fontAlgn="base">
              <a:buNone/>
            </a:pPr>
            <a:r>
              <a:rPr lang="hr-HR" sz="3200" i="1" dirty="0">
                <a:latin typeface="Candara" panose="020E0502030303020204" pitchFamily="34" charset="0"/>
              </a:rPr>
              <a:t>Kandidat ostvaruje pravo na poseban element vrednovanja ako:</a:t>
            </a:r>
          </a:p>
          <a:p>
            <a:pPr marL="0" indent="0" fontAlgn="base">
              <a:buNone/>
            </a:pPr>
            <a:r>
              <a:rPr lang="hr-HR" sz="3200" dirty="0">
                <a:latin typeface="Candara" panose="020E0502030303020204" pitchFamily="34" charset="0"/>
              </a:rPr>
              <a:t>– </a:t>
            </a:r>
            <a:r>
              <a:rPr lang="hr-HR" sz="3200" b="1" dirty="0">
                <a:latin typeface="Candara" panose="020E0502030303020204" pitchFamily="34" charset="0"/>
              </a:rPr>
              <a:t>ima zdravstvene teškoće</a:t>
            </a:r>
          </a:p>
          <a:p>
            <a:pPr marL="0" indent="0" fontAlgn="base">
              <a:buNone/>
            </a:pPr>
            <a:r>
              <a:rPr lang="hr-HR" sz="3200" dirty="0">
                <a:latin typeface="Candara" panose="020E0502030303020204" pitchFamily="34" charset="0"/>
              </a:rPr>
              <a:t>– </a:t>
            </a:r>
            <a:r>
              <a:rPr lang="hr-HR" sz="3200" b="1" dirty="0">
                <a:latin typeface="Candara" panose="020E0502030303020204" pitchFamily="34" charset="0"/>
              </a:rPr>
              <a:t>živi u otežanim uvjetima obrazovanja </a:t>
            </a:r>
            <a:r>
              <a:rPr lang="hr-HR" sz="3200" dirty="0">
                <a:latin typeface="Candara" panose="020E0502030303020204" pitchFamily="34" charset="0"/>
              </a:rPr>
              <a:t>uzrokovanim </a:t>
            </a:r>
            <a:br>
              <a:rPr lang="hr-HR" sz="3200" dirty="0">
                <a:latin typeface="Candara" panose="020E0502030303020204" pitchFamily="34" charset="0"/>
              </a:rPr>
            </a:br>
            <a:r>
              <a:rPr lang="hr-HR" sz="3200" dirty="0">
                <a:latin typeface="Candara" panose="020E0502030303020204" pitchFamily="34" charset="0"/>
              </a:rPr>
              <a:t>   nepovoljnim ekonomskim, socijalnim te odgojnim </a:t>
            </a:r>
            <a:br>
              <a:rPr lang="hr-HR" sz="3200" dirty="0">
                <a:latin typeface="Candara" panose="020E0502030303020204" pitchFamily="34" charset="0"/>
              </a:rPr>
            </a:br>
            <a:r>
              <a:rPr lang="hr-HR" sz="3200" dirty="0">
                <a:latin typeface="Candara" panose="020E0502030303020204" pitchFamily="34" charset="0"/>
              </a:rPr>
              <a:t>   čimbenicima</a:t>
            </a:r>
          </a:p>
          <a:p>
            <a:endParaRPr lang="hr-HR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70A18A31-5AA6-477A-A322-B04DD87A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sz="5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POSEBAN </a:t>
            </a:r>
            <a:b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ELEMENT VREDNOVANJA KANDIDATA</a:t>
            </a:r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9368118" y="1416421"/>
            <a:ext cx="2411506" cy="99508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tx1"/>
                </a:solidFill>
                <a:latin typeface="Arial Black" pitchFamily="34" charset="0"/>
              </a:rPr>
              <a:t>NOVO!</a:t>
            </a:r>
          </a:p>
          <a:p>
            <a:pPr algn="ctr"/>
            <a:r>
              <a:rPr lang="hr-HR" sz="2000" dirty="0">
                <a:solidFill>
                  <a:srgbClr val="FF0000"/>
                </a:solidFill>
                <a:latin typeface="Arial Black" pitchFamily="34" charset="0"/>
              </a:rPr>
              <a:t>Nema bodova!</a:t>
            </a:r>
          </a:p>
        </p:txBody>
      </p:sp>
    </p:spTree>
    <p:extLst>
      <p:ext uri="{BB962C8B-B14F-4D97-AF65-F5344CB8AC3E}">
        <p14:creationId xmlns:p14="http://schemas.microsoft.com/office/powerpoint/2010/main" val="2746658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13291C-EAB0-4B8F-92B7-59217C53635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hr-HR" b="1" dirty="0">
                <a:latin typeface="Candara" pitchFamily="34" charset="0"/>
              </a:rPr>
              <a:t>Vrednovanje uspjeha kandidata sa zdravstvenim teškoćama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EB53B3-0742-415B-B453-8D42128E6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Kandidat sa zdravstvenim teškoćama je kandidat koji je osnovno obrazovanje završio po redovitome nastavnom planu i programu, a kojem su zdravstvene teškoće </a:t>
            </a:r>
            <a:r>
              <a:rPr lang="hr-HR" b="1" dirty="0"/>
              <a:t>mogle utjecati na postizanje rezultata tijekom prethodnog razdoblja</a:t>
            </a:r>
          </a:p>
          <a:p>
            <a:r>
              <a:rPr lang="hr-HR" dirty="0"/>
              <a:t>Za ostvarivanje prava na poseban element vrednovanja kandidat prilaže:</a:t>
            </a:r>
          </a:p>
          <a:p>
            <a:r>
              <a:rPr lang="hr-HR" b="1" dirty="0"/>
              <a:t>stručno mišljenje Službe za profesionalno usmjeravanje Hrvatskoga zavoda za zapošljavanje </a:t>
            </a:r>
            <a:r>
              <a:rPr lang="hr-HR" dirty="0"/>
              <a:t>o sposobnostima i motivaciji učenika za, u pravilu šest, a najmanje tri primjerena programa obrazovanja </a:t>
            </a:r>
            <a:r>
              <a:rPr lang="hr-HR" b="1" dirty="0"/>
              <a:t>izdanoga na temelju stručnog mišljenja nadležnoga školskog liječnika </a:t>
            </a:r>
            <a:r>
              <a:rPr lang="hr-HR" dirty="0"/>
              <a:t>koji je pratio kandidata tijekom prethodnog obrazovanja, a na temelju prethodno dostavljene specijalističke medicinske dokumentacije o zdravstvenim teškoćama koje su mogle utjecati na postizanje rezultata tijekom prethodnog obrazovanja.</a:t>
            </a:r>
          </a:p>
        </p:txBody>
      </p:sp>
    </p:spTree>
    <p:extLst>
      <p:ext uri="{BB962C8B-B14F-4D97-AF65-F5344CB8AC3E}">
        <p14:creationId xmlns:p14="http://schemas.microsoft.com/office/powerpoint/2010/main" val="95529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2F25CE-75C9-44DD-A3CF-9DE11DE37A0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hr-HR" sz="3200" b="1" dirty="0">
                <a:latin typeface="Candara" pitchFamily="34" charset="0"/>
              </a:rPr>
              <a:t>Vrednovanje uspjeha kandidata koji žive u otežanim uvjetima obrazovanja uzrokovanim nepovoljnim ekonomskim, socijalnim te odgojnim čimbenicima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63D4CAF-7916-431E-B74F-8D5F178D7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hr-HR" dirty="0">
                <a:latin typeface="Candara" pitchFamily="34" charset="0"/>
              </a:rPr>
              <a:t>Kategorije kandidata za koje se smatra da žive u otežanim uvjetima obrazovanja : </a:t>
            </a:r>
          </a:p>
          <a:p>
            <a:pPr fontAlgn="base">
              <a:buNone/>
            </a:pPr>
            <a:r>
              <a:rPr lang="hr-HR" dirty="0">
                <a:latin typeface="Candara" pitchFamily="34" charset="0"/>
              </a:rPr>
              <a:t>• kandidat </a:t>
            </a:r>
            <a:r>
              <a:rPr lang="hr-HR" b="1" dirty="0">
                <a:latin typeface="Candara" pitchFamily="34" charset="0"/>
              </a:rPr>
              <a:t>koji živi uz jednoga i/ili oba roditelja s dugotrajnom teškom bolesti</a:t>
            </a:r>
            <a:r>
              <a:rPr lang="hr-HR" dirty="0">
                <a:latin typeface="Candara" pitchFamily="34" charset="0"/>
              </a:rPr>
              <a:t>; </a:t>
            </a:r>
          </a:p>
          <a:p>
            <a:pPr fontAlgn="base">
              <a:buNone/>
            </a:pPr>
            <a:r>
              <a:rPr lang="hr-HR" dirty="0">
                <a:latin typeface="Candara" pitchFamily="34" charset="0"/>
              </a:rPr>
              <a:t>• kandidat </a:t>
            </a:r>
            <a:r>
              <a:rPr lang="hr-HR" b="1" dirty="0">
                <a:latin typeface="Candara" pitchFamily="34" charset="0"/>
              </a:rPr>
              <a:t>živi uz dugotrajno nezaposlena oba roditelja</a:t>
            </a:r>
            <a:r>
              <a:rPr lang="hr-HR" dirty="0">
                <a:latin typeface="Candara" pitchFamily="34" charset="0"/>
              </a:rPr>
              <a:t>; </a:t>
            </a:r>
          </a:p>
          <a:p>
            <a:pPr fontAlgn="base">
              <a:buNone/>
            </a:pPr>
            <a:r>
              <a:rPr lang="hr-HR" dirty="0">
                <a:latin typeface="Candara" pitchFamily="34" charset="0"/>
              </a:rPr>
              <a:t>• kandidat </a:t>
            </a:r>
            <a:r>
              <a:rPr lang="hr-HR" b="1" dirty="0">
                <a:latin typeface="Candara" pitchFamily="34" charset="0"/>
              </a:rPr>
              <a:t>živi uz samohranoga roditelja </a:t>
            </a:r>
            <a:r>
              <a:rPr lang="hr-HR" dirty="0">
                <a:latin typeface="Candara" pitchFamily="34" charset="0"/>
              </a:rPr>
              <a:t>(roditelj koji nije u braku i ne živi u izvanbračnoj zajednici, a sam se skrbi o svome djetetu i uzdržava ga) </a:t>
            </a:r>
            <a:r>
              <a:rPr lang="hr-HR" b="1" dirty="0">
                <a:latin typeface="Candara" pitchFamily="34" charset="0"/>
              </a:rPr>
              <a:t>korisnika socijalne skrbi</a:t>
            </a:r>
            <a:r>
              <a:rPr lang="hr-HR" dirty="0">
                <a:latin typeface="Candara" pitchFamily="34" charset="0"/>
              </a:rPr>
              <a:t>; </a:t>
            </a:r>
          </a:p>
          <a:p>
            <a:pPr fontAlgn="base">
              <a:buNone/>
            </a:pPr>
            <a:r>
              <a:rPr lang="hr-HR" dirty="0">
                <a:latin typeface="Candara" pitchFamily="34" charset="0"/>
              </a:rPr>
              <a:t>• kandidat kojemu je </a:t>
            </a:r>
            <a:r>
              <a:rPr lang="hr-HR" b="1" dirty="0">
                <a:latin typeface="Candara" pitchFamily="34" charset="0"/>
              </a:rPr>
              <a:t>jedan roditelj preminuo</a:t>
            </a:r>
            <a:r>
              <a:rPr lang="hr-HR" dirty="0">
                <a:latin typeface="Candara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36518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Candara" pitchFamily="34" charset="0"/>
              </a:rPr>
              <a:t>Za ostvarenje prava kandidat prilaže: </a:t>
            </a:r>
          </a:p>
          <a:p>
            <a:pPr>
              <a:buFontTx/>
              <a:buChar char="-"/>
            </a:pPr>
            <a:r>
              <a:rPr lang="hr-HR" dirty="0">
                <a:latin typeface="Candara" pitchFamily="34" charset="0"/>
              </a:rPr>
              <a:t>liječničku potvrdu o dugotrajnoj težoj bolesti jednoga i/ili oba roditelja; </a:t>
            </a:r>
          </a:p>
          <a:p>
            <a:pPr>
              <a:buFontTx/>
              <a:buChar char="-"/>
            </a:pPr>
            <a:r>
              <a:rPr lang="hr-HR" dirty="0">
                <a:latin typeface="Candara" pitchFamily="34" charset="0"/>
              </a:rPr>
              <a:t>potvrdu o dugotrajnoj nezaposlenosti oba roditelja iz područnoga ureda Hrvatskoga zavoda za zapošljavanje; </a:t>
            </a:r>
          </a:p>
          <a:p>
            <a:pPr>
              <a:buFontTx/>
              <a:buChar char="-"/>
            </a:pPr>
            <a:r>
              <a:rPr lang="hr-HR" dirty="0">
                <a:latin typeface="Candara" pitchFamily="34" charset="0"/>
              </a:rPr>
              <a:t>potvrdu o korištenju socijalne pomoći; rješenje ili drugi upravni akt Centra za socijalnu skrb </a:t>
            </a:r>
          </a:p>
          <a:p>
            <a:pPr>
              <a:buNone/>
            </a:pPr>
            <a:r>
              <a:rPr lang="hr-HR" dirty="0">
                <a:latin typeface="Candara" pitchFamily="34" charset="0"/>
              </a:rPr>
              <a:t>- potvrdu o smrti roditelja (preslika smrtovnice);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2BE07D-BDF6-4425-89F9-6D800B88F76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pPr algn="ctr"/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ZDRAVSTVENA SPOSOBNOST KANDIDATA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FE0A5C7-4DAA-46E4-A7C0-947A89B04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024" y="1909482"/>
            <a:ext cx="10515600" cy="3944472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hr-HR" dirty="0">
                <a:latin typeface="Candara" pitchFamily="34" charset="0"/>
              </a:rPr>
              <a:t>Kandidat koji se upisuje u programe za koje je posebnim propisima i mjerilima određeno obvezno utvrđivanje zdravstvene sposobnosti, pri upisu u te programe (ovisno o tome što je propisano za određeni program obrazovanja) obvezno dostavlja:</a:t>
            </a:r>
          </a:p>
          <a:p>
            <a:pPr fontAlgn="base">
              <a:buNone/>
            </a:pPr>
            <a:r>
              <a:rPr lang="hr-HR" dirty="0">
                <a:latin typeface="Candara" pitchFamily="34" charset="0"/>
              </a:rPr>
              <a:t>– </a:t>
            </a:r>
            <a:r>
              <a:rPr lang="hr-HR" b="1" dirty="0">
                <a:latin typeface="Candara" pitchFamily="34" charset="0"/>
              </a:rPr>
              <a:t>potvrdu nadležnoga školskog liječnika o zdravstvenoj sposobnosti </a:t>
            </a:r>
            <a:r>
              <a:rPr lang="hr-HR" dirty="0">
                <a:latin typeface="Candara" pitchFamily="34" charset="0"/>
              </a:rPr>
              <a:t>kandidata za propisani program ili</a:t>
            </a:r>
          </a:p>
          <a:p>
            <a:pPr fontAlgn="base">
              <a:buNone/>
            </a:pPr>
            <a:r>
              <a:rPr lang="hr-HR" dirty="0">
                <a:latin typeface="Candara" pitchFamily="34" charset="0"/>
              </a:rPr>
              <a:t>– </a:t>
            </a:r>
            <a:r>
              <a:rPr lang="hr-HR" b="1" dirty="0">
                <a:latin typeface="Candara" pitchFamily="34" charset="0"/>
              </a:rPr>
              <a:t>liječničku svjedodžbu medicine rada.</a:t>
            </a:r>
          </a:p>
          <a:p>
            <a:pPr fontAlgn="base">
              <a:buNone/>
            </a:pPr>
            <a:r>
              <a:rPr lang="hr-HR" dirty="0"/>
              <a:t>    </a:t>
            </a:r>
          </a:p>
          <a:p>
            <a:pPr fontAlgn="base">
              <a:buNone/>
            </a:pPr>
            <a:r>
              <a:rPr lang="hr-HR" i="1" dirty="0">
                <a:solidFill>
                  <a:srgbClr val="FF0000"/>
                </a:solidFill>
                <a:latin typeface="Candara" pitchFamily="34" charset="0"/>
              </a:rPr>
              <a:t>    Iznimno, kandidat koji u trenutku upisa nije u mogućnosti dostaviti liječničku svjedodžbu medicine rada, pri upisu dostavlja potvrdu obiteljskog liječnika, a liječničku svjedodžbu medicine rada </a:t>
            </a:r>
            <a:r>
              <a:rPr lang="hr-HR" b="1" i="1" dirty="0">
                <a:solidFill>
                  <a:srgbClr val="FF0000"/>
                </a:solidFill>
                <a:latin typeface="Candara" pitchFamily="34" charset="0"/>
              </a:rPr>
              <a:t>dostavlja školi najkasnije do 30.rujna tekuće godine</a:t>
            </a:r>
            <a:r>
              <a:rPr lang="hr-HR" b="1" dirty="0">
                <a:solidFill>
                  <a:srgbClr val="FF0000"/>
                </a:solidFill>
              </a:rPr>
              <a:t>. </a:t>
            </a:r>
            <a:endParaRPr lang="hr-HR" b="1" dirty="0">
              <a:solidFill>
                <a:srgbClr val="FF0000"/>
              </a:solidFill>
              <a:latin typeface="Candara" pitchFamily="34" charset="0"/>
            </a:endParaRPr>
          </a:p>
          <a:p>
            <a:pPr fontAlgn="base">
              <a:buNone/>
            </a:pPr>
            <a:endParaRPr lang="hr-HR" b="1" dirty="0">
              <a:latin typeface="Candara" pitchFamily="34" charset="0"/>
            </a:endParaRPr>
          </a:p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148918" y="5710517"/>
            <a:ext cx="2411506" cy="6096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tx1"/>
                </a:solidFill>
                <a:latin typeface="Arial Black" pitchFamily="34" charset="0"/>
              </a:rPr>
              <a:t>NOVO!</a:t>
            </a:r>
          </a:p>
        </p:txBody>
      </p:sp>
    </p:spTree>
    <p:extLst>
      <p:ext uri="{BB962C8B-B14F-4D97-AF65-F5344CB8AC3E}">
        <p14:creationId xmlns:p14="http://schemas.microsoft.com/office/powerpoint/2010/main" val="3442607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Zdravstvene indikacij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94138" y="268941"/>
            <a:ext cx="5370929" cy="5908022"/>
          </a:xfrm>
          <a:ln w="38100">
            <a:solidFill>
              <a:schemeClr val="tx1"/>
            </a:solidFill>
          </a:ln>
        </p:spPr>
      </p:pic>
      <p:sp>
        <p:nvSpPr>
          <p:cNvPr id="3" name="Elipsasti oblačić 2"/>
          <p:cNvSpPr/>
          <p:nvPr/>
        </p:nvSpPr>
        <p:spPr>
          <a:xfrm>
            <a:off x="8059271" y="923364"/>
            <a:ext cx="3334870" cy="22322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atin typeface="Candara" pitchFamily="34" charset="0"/>
              </a:rPr>
              <a:t>Pratiti mrežne stranice škola da vidite što se traži od dokumentacije (</a:t>
            </a:r>
            <a:r>
              <a:rPr lang="hr-HR" b="1" i="1" dirty="0">
                <a:latin typeface="Candara" pitchFamily="34" charset="0"/>
              </a:rPr>
              <a:t>potvrda </a:t>
            </a:r>
            <a:r>
              <a:rPr lang="hr-HR" b="1" i="1" dirty="0" err="1">
                <a:latin typeface="Candara" pitchFamily="34" charset="0"/>
              </a:rPr>
              <a:t>šk</a:t>
            </a:r>
            <a:r>
              <a:rPr lang="hr-HR" b="1" i="1" dirty="0">
                <a:latin typeface="Candara" pitchFamily="34" charset="0"/>
              </a:rPr>
              <a:t>. liječnika ili medicine rada</a:t>
            </a:r>
            <a:r>
              <a:rPr lang="hr-HR" b="1" dirty="0">
                <a:latin typeface="Candara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401068-9BED-4D30-AEC9-1DBBA75DF1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hr-HR" b="1" i="1" dirty="0">
                <a:latin typeface="Candara" pitchFamily="34" charset="0"/>
              </a:rPr>
              <a:t>Vrednovanje uspjeha kandidata za upis u programe obrazovanja za vezane obrte</a:t>
            </a:r>
            <a:endParaRPr lang="hr-HR" b="1" dirty="0">
              <a:latin typeface="Candara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297125-40F8-4942-B2B7-0F645F6A7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9696"/>
            <a:ext cx="10515600" cy="3329081"/>
          </a:xfrm>
        </p:spPr>
        <p:txBody>
          <a:bodyPr/>
          <a:lstStyle/>
          <a:p>
            <a:pPr fontAlgn="base"/>
            <a:r>
              <a:rPr lang="hr-HR" dirty="0">
                <a:latin typeface="Candara" pitchFamily="34" charset="0"/>
              </a:rPr>
              <a:t>Ugovor o naukovanju sklapaju obrtnik ili pravna osoba koji imaju dozvolu (licenciju) za izvođenje naukovanja i kandidat (roditelj ili skrbnik kandidata), u skladu sa zakonom koji uređuje obavljanje obrta, a prilikom sklapanja ugovora kandidat donosi na uvid:</a:t>
            </a:r>
          </a:p>
          <a:p>
            <a:pPr fontAlgn="base">
              <a:buNone/>
            </a:pPr>
            <a:r>
              <a:rPr lang="hr-HR" dirty="0">
                <a:latin typeface="Candara" pitchFamily="34" charset="0"/>
              </a:rPr>
              <a:t>– ovjerenu presliku svjedodžbe završnoga razreda osnovnog obrazovanja;</a:t>
            </a:r>
          </a:p>
          <a:p>
            <a:pPr fontAlgn="base">
              <a:buNone/>
            </a:pPr>
            <a:r>
              <a:rPr lang="hr-HR" dirty="0">
                <a:latin typeface="Candara" pitchFamily="34" charset="0"/>
              </a:rPr>
              <a:t>– liječničku svjedodžbu medicine rada.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37493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C00000"/>
                </a:solidFill>
                <a:latin typeface="Candara" pitchFamily="34" charset="0"/>
              </a:rPr>
              <a:t>Tražite MJESTO ZA NAUKOVANJE (praksu) u licenciranim radionicama?</a:t>
            </a:r>
            <a:endParaRPr lang="hr-HR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>
                <a:latin typeface="Candara" pitchFamily="34" charset="0"/>
              </a:rPr>
              <a:t>Učenici koji su se odlučili upisati u program obrazovanja za obrtnička zanimanja moraju pronaći mjesto za naukovanje (praksu) gdje će stjecati znanja i vještine svog budućeg zanimanja. </a:t>
            </a:r>
          </a:p>
          <a:p>
            <a:r>
              <a:rPr lang="hr-HR" sz="2400" dirty="0">
                <a:latin typeface="Candara" pitchFamily="34" charset="0"/>
              </a:rPr>
              <a:t>Podatke o onim obrtima ili pravnim osobama koji sudjeluju u provedbi naukovanja možete pronaći u aplikaciji </a:t>
            </a:r>
            <a:r>
              <a:rPr lang="hr-HR" sz="2400" b="1" i="1" dirty="0">
                <a:latin typeface="Candara" pitchFamily="34" charset="0"/>
              </a:rPr>
              <a:t>e-naukovanje.</a:t>
            </a:r>
          </a:p>
          <a:p>
            <a:r>
              <a:rPr lang="hr-HR" dirty="0">
                <a:hlinkClick r:id="rId2"/>
              </a:rPr>
              <a:t>https://enaukovanje.gov.hr/slobodnaMjesta/home.htm</a:t>
            </a:r>
            <a:endParaRPr lang="hr-HR" dirty="0"/>
          </a:p>
        </p:txBody>
      </p:sp>
      <p:pic>
        <p:nvPicPr>
          <p:cNvPr id="4" name="Slika 3" descr="e NAUKOVANJ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0918" y="4317278"/>
            <a:ext cx="9637059" cy="234007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49753" cy="800287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chemeClr val="bg1"/>
                </a:solidFill>
                <a:latin typeface="Candara" pitchFamily="34" charset="0"/>
              </a:rPr>
              <a:t>LJETNI ROK – </a:t>
            </a:r>
            <a:r>
              <a:rPr lang="hr-HR" sz="2400" b="1" dirty="0">
                <a:solidFill>
                  <a:schemeClr val="bg1"/>
                </a:solidFill>
                <a:latin typeface="Candara" pitchFamily="34" charset="0"/>
              </a:rPr>
              <a:t>UČENICI KOJI SE ŠKOLUJU PO REDOVNOM, PROGRAMU</a:t>
            </a:r>
            <a:endParaRPr lang="hr-HR" sz="3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4" name="Rezervirano mjesto sadržaja 3" descr="Ljetni ro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1622" y="1305672"/>
            <a:ext cx="7632658" cy="5337175"/>
          </a:xfrm>
        </p:spPr>
      </p:pic>
      <p:sp>
        <p:nvSpPr>
          <p:cNvPr id="5" name="Strelica ulijevo 4"/>
          <p:cNvSpPr/>
          <p:nvPr/>
        </p:nvSpPr>
        <p:spPr>
          <a:xfrm>
            <a:off x="9502589" y="4975412"/>
            <a:ext cx="905435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trelica ulijevo 5"/>
          <p:cNvSpPr/>
          <p:nvPr/>
        </p:nvSpPr>
        <p:spPr>
          <a:xfrm>
            <a:off x="9502588" y="2411506"/>
            <a:ext cx="618565" cy="22411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trelica ulijevo 6"/>
          <p:cNvSpPr/>
          <p:nvPr/>
        </p:nvSpPr>
        <p:spPr>
          <a:xfrm>
            <a:off x="9610165" y="4132730"/>
            <a:ext cx="618565" cy="22411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Ljenti rok _TU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0360" y="2548528"/>
            <a:ext cx="10231279" cy="2905531"/>
          </a:xfr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49753" cy="800287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Candara" pitchFamily="34" charset="0"/>
              </a:rPr>
              <a:t>LJETNI ROK – </a:t>
            </a:r>
            <a:r>
              <a:rPr lang="hr-HR" sz="2400" b="1" dirty="0">
                <a:solidFill>
                  <a:schemeClr val="bg1"/>
                </a:solidFill>
                <a:latin typeface="Candara" pitchFamily="34" charset="0"/>
              </a:rPr>
              <a:t>UČENICI S TEŠKOĆAMA</a:t>
            </a:r>
            <a:endParaRPr lang="hr-HR" sz="3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6" name="Strelica ulijevo 5"/>
          <p:cNvSpPr/>
          <p:nvPr/>
        </p:nvSpPr>
        <p:spPr>
          <a:xfrm>
            <a:off x="11143130" y="2994212"/>
            <a:ext cx="905435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trelica ulijevo 6"/>
          <p:cNvSpPr/>
          <p:nvPr/>
        </p:nvSpPr>
        <p:spPr>
          <a:xfrm>
            <a:off x="11170024" y="4589930"/>
            <a:ext cx="905435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 ulijevo 7"/>
          <p:cNvSpPr/>
          <p:nvPr/>
        </p:nvSpPr>
        <p:spPr>
          <a:xfrm>
            <a:off x="11170024" y="4867836"/>
            <a:ext cx="905435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EB5090B-C9CE-4D41-8CF8-29CF07464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6490"/>
            <a:ext cx="10515600" cy="5887616"/>
          </a:xfrm>
        </p:spPr>
        <p:txBody>
          <a:bodyPr>
            <a:normAutofit/>
          </a:bodyPr>
          <a:lstStyle/>
          <a:p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Na 1. mjestu je program koji se najviše želi upisati</a:t>
            </a:r>
            <a:r>
              <a:rPr lang="hr-HR" sz="3200" dirty="0">
                <a:latin typeface="Candara" panose="020E0502030303020204" pitchFamily="34" charset="0"/>
              </a:rPr>
              <a:t>, a zatim ostali željenim redoslijedom. </a:t>
            </a:r>
          </a:p>
          <a:p>
            <a:r>
              <a:rPr lang="hr-HR" sz="3200" b="1" dirty="0">
                <a:latin typeface="Candara" panose="020E0502030303020204" pitchFamily="34" charset="0"/>
              </a:rPr>
              <a:t>Kandidat će se rasporediti na obrazovni program koji mu je najviši na listi prioriteta</a:t>
            </a:r>
            <a:r>
              <a:rPr lang="hr-HR" sz="3200" dirty="0">
                <a:latin typeface="Candara" panose="020E0502030303020204" pitchFamily="34" charset="0"/>
              </a:rPr>
              <a:t>, a za koji se, prema ostvarenim bodovima, nalazi u sklopu upisne kvote. </a:t>
            </a:r>
          </a:p>
          <a:p>
            <a:r>
              <a:rPr lang="hr-HR" sz="3200" b="1" dirty="0">
                <a:latin typeface="Candara" panose="020E0502030303020204" pitchFamily="34" charset="0"/>
              </a:rPr>
              <a:t>Nakon zaključavanja odabira programa, odnosno škola, nikakve izmjene više neće biti moguće.</a:t>
            </a:r>
          </a:p>
          <a:p>
            <a:r>
              <a:rPr lang="hr-HR" sz="3200" dirty="0">
                <a:latin typeface="Candara" panose="020E0502030303020204" pitchFamily="34" charset="0"/>
              </a:rPr>
              <a:t>Trenutkom objave konačnih ljestvica poretka, kandidati stječu pravo upisa u obrazovni program svog najvišeg prioriteta, odnosno stječu pravo upisa u programe u kojima se nalaze u sklopu upisne kvote. </a:t>
            </a:r>
            <a:r>
              <a:rPr lang="hr-HR" sz="3200" b="1" dirty="0">
                <a:latin typeface="Candara" panose="020E0502030303020204" pitchFamily="34" charset="0"/>
              </a:rPr>
              <a:t>Konačne ljestvice poretka više se ne mijenjaju.</a:t>
            </a:r>
          </a:p>
        </p:txBody>
      </p:sp>
    </p:spTree>
    <p:extLst>
      <p:ext uri="{BB962C8B-B14F-4D97-AF65-F5344CB8AC3E}">
        <p14:creationId xmlns:p14="http://schemas.microsoft.com/office/powerpoint/2010/main" val="808320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Sportaši ljetni ro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3971"/>
          <a:stretch>
            <a:fillRect/>
          </a:stretch>
        </p:blipFill>
        <p:spPr>
          <a:xfrm>
            <a:off x="745277" y="2115670"/>
            <a:ext cx="10781047" cy="3917857"/>
          </a:xfr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Candara" pitchFamily="34" charset="0"/>
              </a:rPr>
              <a:t>LJETNI ROK – </a:t>
            </a:r>
            <a:r>
              <a:rPr lang="hr-HR" sz="2400" b="1" dirty="0">
                <a:solidFill>
                  <a:schemeClr val="bg1"/>
                </a:solidFill>
                <a:latin typeface="Candara" pitchFamily="34" charset="0"/>
              </a:rPr>
              <a:t>UČENICI KOJI SE UPISUJU U ODJELE ZA SPORTAŠE</a:t>
            </a:r>
            <a:endParaRPr lang="hr-HR" sz="3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6" name="Strelica ulijevo 5"/>
          <p:cNvSpPr/>
          <p:nvPr/>
        </p:nvSpPr>
        <p:spPr>
          <a:xfrm>
            <a:off x="11474824" y="2572870"/>
            <a:ext cx="600635" cy="20618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3EAB18-A150-4760-93AA-2334589CB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Font typeface="Tw Cen MT" panose="020B0602020104020603" pitchFamily="34" charset="-18"/>
              <a:buChar char=" "/>
            </a:pPr>
            <a:r>
              <a:rPr lang="hr-HR" altLang="sr-Latn-RS" sz="2800" dirty="0">
                <a:latin typeface="Calibri" panose="020F0502020204030204" pitchFamily="34" charset="0"/>
                <a:cs typeface="Calibri" panose="020F0502020204030204" pitchFamily="34" charset="0"/>
              </a:rPr>
              <a:t>početak prijava u sustav i prijava obrazovnih programa: </a:t>
            </a:r>
            <a:r>
              <a:rPr lang="hr-HR" altLang="sr-Latn-R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20.8.2022.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Tx/>
            </a:pPr>
            <a:endParaRPr lang="sr-Latn-RS" altLang="sr-Latn-R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Font typeface="Tw Cen MT" panose="020B0602020104020603" pitchFamily="34" charset="-18"/>
              <a:buChar char=" "/>
            </a:pPr>
            <a:r>
              <a:rPr lang="hr-HR" altLang="sr-Latn-RS" sz="2800" dirty="0">
                <a:latin typeface="Calibri" panose="020F0502020204030204" pitchFamily="34" charset="0"/>
                <a:cs typeface="Calibri" panose="020F0502020204030204" pitchFamily="34" charset="0"/>
              </a:rPr>
              <a:t>završetak prijava obrazovnih programa/ispis prijavnica: </a:t>
            </a:r>
            <a:r>
              <a:rPr lang="hr-HR" altLang="sr-Latn-R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25.8.2022.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Font typeface="Tw Cen MT" panose="020B0602020104020603" pitchFamily="34" charset="-18"/>
              <a:buChar char=" "/>
            </a:pPr>
            <a:r>
              <a:rPr lang="hr-HR" altLang="sr-Latn-RS" sz="2800" dirty="0">
                <a:latin typeface="Calibri" panose="020F0502020204030204" pitchFamily="34" charset="0"/>
                <a:cs typeface="Calibri" panose="020F0502020204030204" pitchFamily="34" charset="0"/>
              </a:rPr>
              <a:t>– javiti upisnom povjerenstvu škole – razredniku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Tx/>
            </a:pPr>
            <a:endParaRPr lang="sr-Latn-RS" altLang="sr-Latn-R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Font typeface="Tw Cen MT" panose="020B0602020104020603" pitchFamily="34" charset="-18"/>
              <a:buChar char=" "/>
            </a:pPr>
            <a:r>
              <a:rPr lang="hr-HR" altLang="sr-Latn-RS" sz="2800" dirty="0">
                <a:latin typeface="Calibri" panose="020F0502020204030204" pitchFamily="34" charset="0"/>
                <a:cs typeface="Calibri" panose="020F0502020204030204" pitchFamily="34" charset="0"/>
              </a:rPr>
              <a:t>objava ljestvica poretka: </a:t>
            </a:r>
            <a:r>
              <a:rPr lang="hr-HR" altLang="sr-Latn-R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27.8.2022.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Font typeface="Tw Cen MT" panose="020B0602020104020603" pitchFamily="34" charset="-18"/>
              <a:buChar char=" "/>
            </a:pPr>
            <a:r>
              <a:rPr lang="hr-HR" altLang="sr-Latn-RS" sz="2800" dirty="0">
                <a:latin typeface="Calibri" panose="020F0502020204030204" pitchFamily="34" charset="0"/>
                <a:cs typeface="Calibri" panose="020F0502020204030204" pitchFamily="34" charset="0"/>
              </a:rPr>
              <a:t>dostava dokumenata za dodatne bodove i dostava upisnice u SŠ: </a:t>
            </a:r>
            <a:r>
              <a:rPr lang="hr-HR" altLang="sr-Latn-R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29.8.-</a:t>
            </a:r>
            <a:r>
              <a:rPr lang="hr-HR" altLang="sr-Latn-RS" sz="2800" dirty="0">
                <a:solidFill>
                  <a:srgbClr val="FF0000"/>
                </a:solidFill>
                <a:latin typeface="Tw Cen MT" panose="020B0602020104020603" pitchFamily="34" charset="-18"/>
              </a:rPr>
              <a:t>30.8.2022.</a:t>
            </a:r>
          </a:p>
          <a:p>
            <a:endParaRPr lang="hr-HR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67795722-8AEF-4126-ADB3-66CD870B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Candara" pitchFamily="34" charset="0"/>
              </a:rPr>
              <a:t>JESENSKI ROK  </a:t>
            </a:r>
          </a:p>
        </p:txBody>
      </p:sp>
    </p:spTree>
    <p:extLst>
      <p:ext uri="{BB962C8B-B14F-4D97-AF65-F5344CB8AC3E}">
        <p14:creationId xmlns:p14="http://schemas.microsoft.com/office/powerpoint/2010/main" val="1483957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0916C5-DF72-4650-87AE-558EC8603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Postupak upisa putem </a:t>
            </a:r>
            <a:r>
              <a:rPr lang="hr-HR" dirty="0">
                <a:hlinkClick r:id="rId2"/>
              </a:rPr>
              <a:t>Upisi u srednje škole (e-upisi.hr)</a:t>
            </a:r>
            <a:endParaRPr lang="hr-HR" dirty="0"/>
          </a:p>
        </p:txBody>
      </p:sp>
      <p:pic>
        <p:nvPicPr>
          <p:cNvPr id="4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6531DBC7-4A09-483D-809D-2A0B03D06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8" b="7349"/>
          <a:stretch>
            <a:fillRect/>
          </a:stretch>
        </p:blipFill>
        <p:spPr>
          <a:xfrm>
            <a:off x="919627" y="1690688"/>
            <a:ext cx="10910997" cy="4907064"/>
          </a:xfrm>
        </p:spPr>
      </p:pic>
    </p:spTree>
    <p:extLst>
      <p:ext uri="{BB962C8B-B14F-4D97-AF65-F5344CB8AC3E}">
        <p14:creationId xmlns:p14="http://schemas.microsoft.com/office/powerpoint/2010/main" val="4082558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47D7DD-94D6-489B-A22C-7273EB626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B2BD7BB5-51A1-405D-B462-565A639268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2" r="1190" b="5704"/>
          <a:stretch>
            <a:fillRect/>
          </a:stretch>
        </p:blipFill>
        <p:spPr>
          <a:xfrm>
            <a:off x="639819" y="683581"/>
            <a:ext cx="10912358" cy="5200419"/>
          </a:xfr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CD40B705-624F-4D6E-8829-BFB47B023772}"/>
              </a:ext>
            </a:extLst>
          </p:cNvPr>
          <p:cNvSpPr/>
          <p:nvPr/>
        </p:nvSpPr>
        <p:spPr>
          <a:xfrm>
            <a:off x="5221663" y="2638887"/>
            <a:ext cx="1890713" cy="465137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7501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 descr="Slika na kojoj se prikazuje tekst, snimka zaslona, monitor, računalo&#10;&#10;Opis je automatski generiran">
            <a:extLst>
              <a:ext uri="{FF2B5EF4-FFF2-40B4-BE49-F238E27FC236}">
                <a16:creationId xmlns:a16="http://schemas.microsoft.com/office/drawing/2014/main" id="{615691E5-D1C6-44FC-8949-BD51E2D05F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b="7584"/>
          <a:stretch>
            <a:fillRect/>
          </a:stretch>
        </p:blipFill>
        <p:spPr bwMode="auto">
          <a:xfrm>
            <a:off x="643467" y="955149"/>
            <a:ext cx="10905066" cy="49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422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A4B41553-284C-4E85-9725-FC7797D3A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5" b="5714"/>
          <a:stretch>
            <a:fillRect/>
          </a:stretch>
        </p:blipFill>
        <p:spPr>
          <a:xfrm>
            <a:off x="483669" y="719092"/>
            <a:ext cx="11229958" cy="5181144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B6078D96-9C7B-4E0D-8DF9-33260BAAAF7F}"/>
              </a:ext>
            </a:extLst>
          </p:cNvPr>
          <p:cNvSpPr/>
          <p:nvPr/>
        </p:nvSpPr>
        <p:spPr>
          <a:xfrm>
            <a:off x="483670" y="1890945"/>
            <a:ext cx="1682482" cy="426128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16206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7">
            <a:extLst>
              <a:ext uri="{FF2B5EF4-FFF2-40B4-BE49-F238E27FC236}">
                <a16:creationId xmlns:a16="http://schemas.microsoft.com/office/drawing/2014/main" id="{20457D70-97AB-4BB3-B5B3-3368ACD829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3" t="12782" r="603" b="6737"/>
          <a:stretch>
            <a:fillRect/>
          </a:stretch>
        </p:blipFill>
        <p:spPr bwMode="auto">
          <a:xfrm>
            <a:off x="643467" y="960607"/>
            <a:ext cx="10905066" cy="493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F3DAAE7B-29C1-4C31-A820-C4F1B8B6C16D}"/>
              </a:ext>
            </a:extLst>
          </p:cNvPr>
          <p:cNvSpPr/>
          <p:nvPr/>
        </p:nvSpPr>
        <p:spPr>
          <a:xfrm>
            <a:off x="2133600" y="1514475"/>
            <a:ext cx="4545013" cy="862013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30850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EF6C54A-2809-4477-B209-65405EA325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4" b="5553"/>
          <a:stretch>
            <a:fillRect/>
          </a:stretch>
        </p:blipFill>
        <p:spPr>
          <a:xfrm>
            <a:off x="643467" y="573310"/>
            <a:ext cx="10905066" cy="5061427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117F2901-B432-4FDB-A035-EDB210838086}"/>
              </a:ext>
            </a:extLst>
          </p:cNvPr>
          <p:cNvSpPr/>
          <p:nvPr/>
        </p:nvSpPr>
        <p:spPr>
          <a:xfrm>
            <a:off x="9395927" y="5150498"/>
            <a:ext cx="1455575" cy="48423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0370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www.upisi.hr</a:t>
            </a:r>
            <a:r>
              <a:rPr lang="hr-HR" dirty="0"/>
              <a:t> </a:t>
            </a:r>
            <a:r>
              <a:rPr lang="hr-HR" dirty="0">
                <a:sym typeface="Wingdings" pitchFamily="2" charset="2"/>
              </a:rPr>
              <a:t> </a:t>
            </a:r>
            <a:r>
              <a:rPr lang="hr-HR" b="1" dirty="0">
                <a:sym typeface="Wingdings" pitchFamily="2" charset="2"/>
              </a:rPr>
              <a:t>škole i programi </a:t>
            </a:r>
            <a:endParaRPr lang="hr-HR" b="1" dirty="0"/>
          </a:p>
        </p:txBody>
      </p:sp>
      <p:pic>
        <p:nvPicPr>
          <p:cNvPr id="4" name="Rezervirano mjesto sadržaja 3" descr="škole i programi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10525" y="1825625"/>
            <a:ext cx="7970949" cy="4351338"/>
          </a:xfrm>
        </p:spPr>
      </p:pic>
      <p:sp>
        <p:nvSpPr>
          <p:cNvPr id="5" name="Strelica udesno 4"/>
          <p:cNvSpPr/>
          <p:nvPr/>
        </p:nvSpPr>
        <p:spPr>
          <a:xfrm>
            <a:off x="1093695" y="5441577"/>
            <a:ext cx="1165411" cy="3585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73135C2-8900-4299-ACA3-C847C5C69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8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r-Latn-RS" altLang="sr-Latn-RS" sz="2800" dirty="0">
                <a:latin typeface="Candara" panose="020E0502030303020204" pitchFamily="34" charset="0"/>
                <a:cs typeface="Calibri" panose="020F0502020204030204" pitchFamily="34" charset="0"/>
              </a:rPr>
              <a:t>redovito pratiti</a:t>
            </a:r>
            <a:r>
              <a:rPr lang="sr-Latn-RS" altLang="sr-Latn-RS" sz="2800" dirty="0">
                <a:solidFill>
                  <a:srgbClr val="0000FF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sr-Latn-RS" altLang="sr-Latn-RS" sz="2800" dirty="0">
                <a:solidFill>
                  <a:srgbClr val="0000FF"/>
                </a:solidFill>
                <a:latin typeface="Candara" panose="020E0502030303020204" pitchFamily="34" charset="0"/>
                <a:cs typeface="Calibri" panose="020F0502020204030204" pitchFamily="34" charset="0"/>
                <a:hlinkClick r:id="rId2"/>
              </a:rPr>
              <a:t>https://srednje.e-upisi.hr</a:t>
            </a:r>
            <a:endParaRPr lang="hr-HR" altLang="sr-Latn-RS" sz="28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7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r-Latn-RS" altLang="sr-Latn-RS" sz="2800" dirty="0">
                <a:latin typeface="Candara" panose="020E0502030303020204" pitchFamily="34" charset="0"/>
                <a:cs typeface="Calibri" panose="020F0502020204030204" pitchFamily="34" charset="0"/>
              </a:rPr>
              <a:t>redovito pratiti web stranice škola od interesa</a:t>
            </a:r>
            <a:endParaRPr lang="hr-HR" altLang="sr-Latn-RS" sz="28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7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r-Latn-RS" altLang="sr-Latn-RS" sz="2800" dirty="0" err="1">
                <a:latin typeface="Candara" panose="020E0502030303020204" pitchFamily="34" charset="0"/>
                <a:cs typeface="Calibri" panose="020F0502020204030204" pitchFamily="34" charset="0"/>
              </a:rPr>
              <a:t>provjeriti</a:t>
            </a:r>
            <a:r>
              <a:rPr lang="sr-Latn-RS" altLang="sr-Latn-RS" sz="2800" dirty="0">
                <a:latin typeface="Candara" panose="020E0502030303020204" pitchFamily="34" charset="0"/>
                <a:cs typeface="Calibri" panose="020F0502020204030204" pitchFamily="34" charset="0"/>
              </a:rPr>
              <a:t>  svoje osobne podatke i odmah reagirati</a:t>
            </a:r>
            <a:r>
              <a:rPr lang="hr-HR" altLang="sr-Latn-RS" sz="2800" dirty="0">
                <a:latin typeface="Candara" panose="020E0502030303020204" pitchFamily="34" charset="0"/>
                <a:cs typeface="Calibri" panose="020F0502020204030204" pitchFamily="34" charset="0"/>
              </a:rPr>
              <a:t>- razrednici će u razumnom roku ispraviti netočno povučene podatke</a:t>
            </a:r>
          </a:p>
          <a:p>
            <a:pPr>
              <a:lnSpc>
                <a:spcPct val="150000"/>
              </a:lnSpc>
              <a:spcBef>
                <a:spcPts val="7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r-Latn-RS" altLang="sr-Latn-RS" sz="2800" dirty="0">
                <a:latin typeface="Candara" panose="020E0502030303020204" pitchFamily="34" charset="0"/>
                <a:cs typeface="Calibri" panose="020F0502020204030204" pitchFamily="34" charset="0"/>
              </a:rPr>
              <a:t>važnost </a:t>
            </a:r>
            <a:r>
              <a:rPr lang="sr-Latn-RS" altLang="sr-Latn-RS" sz="2800" dirty="0" err="1">
                <a:latin typeface="Candara" panose="020E0502030303020204" pitchFamily="34" charset="0"/>
                <a:cs typeface="Calibri" panose="020F0502020204030204" pitchFamily="34" charset="0"/>
              </a:rPr>
              <a:t>redosljeda</a:t>
            </a:r>
            <a:r>
              <a:rPr lang="sr-Latn-RS" altLang="sr-Latn-RS" sz="2800" dirty="0">
                <a:latin typeface="Candara" panose="020E0502030303020204" pitchFamily="34" charset="0"/>
                <a:cs typeface="Calibri" panose="020F0502020204030204" pitchFamily="34" charset="0"/>
              </a:rPr>
              <a:t> škola</a:t>
            </a:r>
          </a:p>
          <a:p>
            <a:pPr marL="549275" indent="0">
              <a:lnSpc>
                <a:spcPct val="150000"/>
              </a:lnSpc>
              <a:spcBef>
                <a:spcPts val="688"/>
              </a:spcBef>
              <a:defRPr/>
            </a:pPr>
            <a:r>
              <a:rPr lang="sr-Latn-RS" altLang="sr-Latn-RS" sz="2400" i="1" dirty="0">
                <a:latin typeface="Candara" panose="020E0502030303020204" pitchFamily="34" charset="0"/>
                <a:cs typeface="Calibri" panose="020F0502020204030204" pitchFamily="34" charset="0"/>
              </a:rPr>
              <a:t>– izravno </a:t>
            </a:r>
            <a:r>
              <a:rPr lang="sr-Latn-RS" altLang="sr-Latn-RS" sz="2400" i="1" dirty="0" err="1">
                <a:latin typeface="Candara" panose="020E0502030303020204" pitchFamily="34" charset="0"/>
                <a:cs typeface="Calibri" panose="020F0502020204030204" pitchFamily="34" charset="0"/>
              </a:rPr>
              <a:t>utječe</a:t>
            </a:r>
            <a:r>
              <a:rPr lang="sr-Latn-RS" altLang="sr-Latn-RS" sz="2400" i="1" dirty="0">
                <a:latin typeface="Candara" panose="020E0502030303020204" pitchFamily="34" charset="0"/>
                <a:cs typeface="Calibri" panose="020F0502020204030204" pitchFamily="34" charset="0"/>
              </a:rPr>
              <a:t> na upis</a:t>
            </a:r>
          </a:p>
          <a:p>
            <a:endParaRPr lang="hr-HR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BEE575E8-6DF8-4EC3-9910-66C13C677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JOŠ JEDNOM ONO NAJVAŽNIJE…</a:t>
            </a:r>
          </a:p>
        </p:txBody>
      </p:sp>
    </p:spTree>
    <p:extLst>
      <p:ext uri="{BB962C8B-B14F-4D97-AF65-F5344CB8AC3E}">
        <p14:creationId xmlns:p14="http://schemas.microsoft.com/office/powerpoint/2010/main" val="208753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BED09A-ED16-410A-ACAC-0CB55D8F142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hr-H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ELEMENTI VREDNOVANJA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6CFB350-A44F-40EE-A236-1044C1B10E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latin typeface="Candara" panose="020E0502030303020204" pitchFamily="34" charset="0"/>
              </a:rPr>
              <a:t>Za upis u I. razred srednje škole prijavljenom kandidatu vrednuju se </a:t>
            </a:r>
            <a:r>
              <a:rPr lang="hr-H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zajednički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r>
              <a:rPr lang="hr-H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dodatan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i </a:t>
            </a:r>
            <a:r>
              <a:rPr lang="hr-H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poseban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element.</a:t>
            </a:r>
          </a:p>
          <a:p>
            <a:endParaRPr lang="hr-HR" dirty="0"/>
          </a:p>
        </p:txBody>
      </p:sp>
      <p:graphicFrame>
        <p:nvGraphicFramePr>
          <p:cNvPr id="10" name="Dijagram 9">
            <a:extLst>
              <a:ext uri="{FF2B5EF4-FFF2-40B4-BE49-F238E27FC236}">
                <a16:creationId xmlns:a16="http://schemas.microsoft.com/office/drawing/2014/main" id="{AF738831-A6A6-491F-8AC6-EC44B8DB3F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5675854"/>
              </p:ext>
            </p:extLst>
          </p:nvPr>
        </p:nvGraphicFramePr>
        <p:xfrm>
          <a:off x="1712168" y="3023118"/>
          <a:ext cx="4856583" cy="3404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zervirano mjesto sadržaja 11">
            <a:extLst>
              <a:ext uri="{FF2B5EF4-FFF2-40B4-BE49-F238E27FC236}">
                <a16:creationId xmlns:a16="http://schemas.microsoft.com/office/drawing/2014/main" id="{F4B0AC27-3051-4EFD-994B-398926E1A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3768" y="1825625"/>
            <a:ext cx="4460032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latin typeface="Candara" panose="020E0502030303020204" pitchFamily="34" charset="0"/>
              </a:rPr>
              <a:t>Ljestvica poretka kandidata utvrđuje se na osnovi bodovanja </a:t>
            </a:r>
            <a:r>
              <a:rPr lang="hr-H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zajedničkoga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i </a:t>
            </a:r>
            <a:r>
              <a:rPr lang="hr-H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dodatnoga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hr-HR" dirty="0">
                <a:latin typeface="Candara" panose="020E0502030303020204" pitchFamily="34" charset="0"/>
              </a:rPr>
              <a:t>elementa vrednovanja </a:t>
            </a:r>
            <a:r>
              <a:rPr lang="hr-HR" b="1" dirty="0">
                <a:latin typeface="Candara" panose="020E0502030303020204" pitchFamily="34" charset="0"/>
              </a:rPr>
              <a:t>uz dokazivanje zdravstvene sposobnosti </a:t>
            </a:r>
            <a:r>
              <a:rPr lang="hr-HR" dirty="0">
                <a:latin typeface="Candara" panose="020E0502030303020204" pitchFamily="34" charset="0"/>
              </a:rPr>
              <a:t>kandidata za obavljanje poslova i radnih zadaća u odabranom zanimanju, ako je to za odabrano zanimanje potrebno.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89156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A7D8F49-1C5B-443C-9429-7F6350D66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6775"/>
            <a:ext cx="10515600" cy="56001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hr-HR" altLang="sr-Latn-RS" sz="2800" dirty="0">
                <a:latin typeface="Candara" panose="020E0502030303020204" pitchFamily="34" charset="0"/>
                <a:cs typeface="Calibri" panose="020F0502020204030204" pitchFamily="34" charset="0"/>
              </a:rPr>
              <a:t>RANG LISTA se mijenja do zadnjeg dana zaključavanja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hr-HR" altLang="sr-Latn-RS" sz="2800" dirty="0">
                <a:latin typeface="Candara" panose="020E0502030303020204" pitchFamily="34" charset="0"/>
                <a:cs typeface="Calibri" panose="020F0502020204030204" pitchFamily="34" charset="0"/>
              </a:rPr>
              <a:t>Konačna lista poretka znači da je  učenik primljen, ali NE I UPISAN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hr-HR" altLang="sr-Latn-RS" sz="2800" dirty="0">
                <a:latin typeface="Candara" panose="020E0502030303020204" pitchFamily="34" charset="0"/>
                <a:cs typeface="Calibri Light" panose="020F0302020204030204" pitchFamily="34" charset="0"/>
              </a:rPr>
              <a:t>provjeriti imate li sve svjedodžbe 5.-7.razreda jer neke škole traže svjedodžbe na uvid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hr-HR" altLang="sr-Latn-RS" sz="2800" dirty="0">
                <a:latin typeface="Candara" panose="020E0502030303020204" pitchFamily="34" charset="0"/>
                <a:cs typeface="Calibri Light" panose="020F0302020204030204" pitchFamily="34" charset="0"/>
              </a:rPr>
              <a:t>učenici koji ne dostave navedenu dokumentaciju u propisanom roku gube pravo upisa u ljetnom upisnom roku te se u jesenskom roku mogu kandidirati za upis u preostala slobodna upisna mjesta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hr-HR" altLang="sr-Latn-RS" sz="2800" dirty="0">
                <a:latin typeface="Candara" panose="020E0502030303020204" pitchFamily="34" charset="0"/>
                <a:cs typeface="Calibri Light" panose="020F0302020204030204" pitchFamily="34" charset="0"/>
              </a:rPr>
              <a:t>učenik svoj upis potvrđuje vlastoručnim potpisom i potpisom roditelja/skrbnika na upisnici koju je dužan dostaviti u srednju školu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hr-HR" altLang="sr-Latn-RS" sz="2800" b="1" dirty="0">
                <a:latin typeface="Candara" panose="020E0502030303020204" pitchFamily="34" charset="0"/>
                <a:cs typeface="Calibri" panose="020F0502020204030204" pitchFamily="34" charset="0"/>
              </a:rPr>
              <a:t>PRIJAVNICE</a:t>
            </a:r>
            <a:r>
              <a:rPr lang="hr-HR" altLang="sr-Latn-RS" sz="2800" dirty="0">
                <a:latin typeface="Candara" panose="020E0502030303020204" pitchFamily="34" charset="0"/>
                <a:cs typeface="Calibri" panose="020F0502020204030204" pitchFamily="34" charset="0"/>
              </a:rPr>
              <a:t> printa razrednik, potpisuje roditelj skupa s djetetom u osnovnoj školi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hr-HR" altLang="sr-Latn-RS" sz="2800" dirty="0">
                <a:latin typeface="Candara" panose="020E0502030303020204" pitchFamily="34" charset="0"/>
                <a:cs typeface="Calibri" panose="020F0502020204030204" pitchFamily="34" charset="0"/>
              </a:rPr>
              <a:t>Roditelji sami printaju </a:t>
            </a:r>
            <a:r>
              <a:rPr lang="hr-HR" altLang="sr-Latn-RS" sz="2800" b="1" dirty="0">
                <a:latin typeface="Candara" panose="020E0502030303020204" pitchFamily="34" charset="0"/>
                <a:cs typeface="Calibri" panose="020F0502020204030204" pitchFamily="34" charset="0"/>
              </a:rPr>
              <a:t>UPISNICU</a:t>
            </a:r>
            <a:r>
              <a:rPr lang="hr-HR" altLang="sr-Latn-RS" sz="2800" dirty="0">
                <a:latin typeface="Candara" panose="020E0502030303020204" pitchFamily="34" charset="0"/>
                <a:cs typeface="Calibri" panose="020F0502020204030204" pitchFamily="34" charset="0"/>
              </a:rPr>
              <a:t> iz korisničkog profila</a:t>
            </a:r>
            <a:endParaRPr lang="sr-Latn-RS" altLang="sr-Latn-RS" sz="2800" dirty="0">
              <a:latin typeface="Candara" panose="020E0502030303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1480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CE6D11-B041-3FF1-81A1-AE0BB1A01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572"/>
            <a:ext cx="10515600" cy="1156116"/>
          </a:xfrm>
        </p:spPr>
        <p:txBody>
          <a:bodyPr>
            <a:noAutofit/>
          </a:bodyPr>
          <a:lstStyle/>
          <a:p>
            <a:br>
              <a:rPr lang="hr-HR" sz="4800" dirty="0"/>
            </a:br>
            <a:br>
              <a:rPr lang="hr-HR" sz="4800" dirty="0"/>
            </a:br>
            <a:r>
              <a:rPr lang="hr-HR" sz="4800" dirty="0">
                <a:latin typeface="Candara" panose="020E0502030303020204" pitchFamily="34" charset="0"/>
              </a:rPr>
              <a:t>Hvala na pozornosti! </a:t>
            </a:r>
            <a:r>
              <a:rPr lang="hr-HR" sz="4800" dirty="0"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  <a:br>
              <a:rPr lang="hr-HR" sz="4800" dirty="0"/>
            </a:br>
            <a:br>
              <a:rPr lang="hr-HR" sz="4800" dirty="0"/>
            </a:br>
            <a:br>
              <a:rPr lang="hr-HR" sz="4800" dirty="0"/>
            </a:br>
            <a:r>
              <a:rPr lang="hr-HR" sz="6000" dirty="0">
                <a:latin typeface="Candara" panose="020E0502030303020204" pitchFamily="34" charset="0"/>
              </a:rPr>
              <a:t>SRETNO!</a:t>
            </a:r>
            <a:r>
              <a:rPr lang="hr-HR" sz="4000" dirty="0">
                <a:latin typeface="Candara" panose="020E0502030303020204" pitchFamily="34" charset="0"/>
              </a:rPr>
              <a:t>   </a:t>
            </a:r>
            <a:endParaRPr lang="hr-HR" sz="3200" dirty="0">
              <a:latin typeface="Candara" panose="020E0502030303020204" pitchFamily="34" charset="0"/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3809466D-2BD2-856E-4061-DC791D349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13" y="1519311"/>
            <a:ext cx="6768296" cy="3923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680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246B9F40-2250-469A-B5C1-876AA87591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5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ZAJEDNIČKI </a:t>
            </a:r>
            <a:br>
              <a:rPr lang="hr-HR" sz="5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ELEMENT VREDNOVANJA KANDIDATA</a:t>
            </a:r>
            <a:endParaRPr lang="hr-H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23359715-9BE8-46D8-A781-C01C492FE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3454"/>
            <a:ext cx="10515600" cy="341817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r-HR" sz="3600" dirty="0">
                <a:latin typeface="Candara" panose="020E0502030303020204" pitchFamily="34" charset="0"/>
              </a:rPr>
              <a:t>Zajednički element vrednovanja za upis kandidata u sve srednjoškolske programe obrazovanja čine </a:t>
            </a:r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prosjeci zaključnih ocjena iz svih nastavnih predmeta na dvije decimale u posljednja četiri razreda osnovnog obrazovanja</a:t>
            </a:r>
            <a:r>
              <a:rPr lang="hr-HR" sz="3600" dirty="0">
                <a:latin typeface="Candara" panose="020E0502030303020204" pitchFamily="34" charset="0"/>
              </a:rPr>
              <a:t>.</a:t>
            </a:r>
          </a:p>
          <a:p>
            <a:r>
              <a:rPr lang="hr-HR" sz="3600" dirty="0">
                <a:latin typeface="Candara" panose="020E0502030303020204" pitchFamily="34" charset="0"/>
              </a:rPr>
              <a:t>Na takav način moguće je steći </a:t>
            </a:r>
            <a:r>
              <a:rPr lang="hr-HR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najviše 20 bodova</a:t>
            </a:r>
            <a:r>
              <a:rPr lang="hr-HR" sz="3600" dirty="0">
                <a:latin typeface="Candara" panose="020E0502030303020204" pitchFamily="34" charset="0"/>
              </a:rPr>
              <a:t>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2532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28DE4EE5-F098-40C0-A9C8-E0189E7C8E0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5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ZAJEDNIČKI </a:t>
            </a:r>
            <a:br>
              <a:rPr lang="hr-HR" sz="5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ELEMENT VREDNOVANJA KANDIDATA</a:t>
            </a:r>
            <a:endParaRPr lang="hr-H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EC2FCC4B-4202-4DCE-A837-E204AC81C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970412"/>
            <a:ext cx="5157787" cy="82391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hr-HR" dirty="0"/>
              <a:t>Upis kandidata u programe za stjecanje strukovne kvalifikacije u trajanju od 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najmanje tri godine i programe obrazovanja za vezane obrte</a:t>
            </a:r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F4DF210D-69A3-45CA-9279-5989FED02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7242" y="2995127"/>
            <a:ext cx="5680334" cy="362860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hr-HR" sz="2900" b="1" dirty="0">
              <a:latin typeface="Candara" panose="020E0502030303020204" pitchFamily="34" charset="0"/>
            </a:endParaRPr>
          </a:p>
          <a:p>
            <a:endParaRPr lang="hr-HR" sz="2900" b="1" dirty="0">
              <a:latin typeface="Candara" panose="020E0502030303020204" pitchFamily="34" charset="0"/>
            </a:endParaRPr>
          </a:p>
          <a:p>
            <a:r>
              <a:rPr lang="hr-HR" sz="2900" b="1" dirty="0">
                <a:latin typeface="Candara" panose="020E0502030303020204" pitchFamily="34" charset="0"/>
              </a:rPr>
              <a:t>Prosjeci zaključnih ocjena iz svih nastavnih predmeta </a:t>
            </a:r>
            <a:r>
              <a:rPr lang="hr-HR" sz="2900" dirty="0">
                <a:latin typeface="Candara" panose="020E0502030303020204" pitchFamily="34" charset="0"/>
              </a:rPr>
              <a:t>na dvije decimale </a:t>
            </a:r>
            <a:r>
              <a:rPr lang="hr-HR" sz="2900" b="1" dirty="0">
                <a:latin typeface="Candara" panose="020E0502030303020204" pitchFamily="34" charset="0"/>
              </a:rPr>
              <a:t>u posljednja četiri razreda </a:t>
            </a:r>
            <a:r>
              <a:rPr lang="hr-HR" sz="2900" dirty="0">
                <a:latin typeface="Candara" panose="020E0502030303020204" pitchFamily="34" charset="0"/>
              </a:rPr>
              <a:t>OŠ</a:t>
            </a:r>
          </a:p>
          <a:p>
            <a:r>
              <a:rPr lang="hr-HR" sz="2900" b="1" dirty="0">
                <a:latin typeface="Candara" panose="020E0502030303020204" pitchFamily="34" charset="0"/>
              </a:rPr>
              <a:t>Zaključne ocjene u posljednja dva razreda </a:t>
            </a:r>
            <a:r>
              <a:rPr lang="hr-HR" sz="2900" dirty="0">
                <a:latin typeface="Candara" panose="020E0502030303020204" pitchFamily="34" charset="0"/>
              </a:rPr>
              <a:t>OŠ iz: </a:t>
            </a:r>
            <a:r>
              <a:rPr lang="hr-HR" sz="2900" b="1" dirty="0">
                <a:latin typeface="Candara" panose="020E0502030303020204" pitchFamily="34" charset="0"/>
              </a:rPr>
              <a:t>Hrvatski jezik, Matematika i Engleski jezik</a:t>
            </a:r>
          </a:p>
          <a:p>
            <a:r>
              <a:rPr lang="hr-HR" sz="2900" dirty="0">
                <a:latin typeface="Candara" panose="020E0502030303020204" pitchFamily="34" charset="0"/>
              </a:rPr>
              <a:t>Na takav način moguće je steći </a:t>
            </a:r>
            <a:r>
              <a:rPr lang="hr-HR" sz="2900" b="1" dirty="0">
                <a:solidFill>
                  <a:srgbClr val="92D050"/>
                </a:solidFill>
                <a:latin typeface="Candara" panose="020E0502030303020204" pitchFamily="34" charset="0"/>
              </a:rPr>
              <a:t>najviše 50 bodova.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10" name="Rezervirano mjesto teksta 9">
            <a:extLst>
              <a:ext uri="{FF2B5EF4-FFF2-40B4-BE49-F238E27FC236}">
                <a16:creationId xmlns:a16="http://schemas.microsoft.com/office/drawing/2014/main" id="{E54DA46C-DC7E-4CAF-8DE5-2F9B72FE64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30549"/>
            <a:ext cx="5183188" cy="82391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hr-HR" dirty="0"/>
              <a:t>Upis kandidata u 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gimnazijske programe i programe obrazovanja za stjecanje strukovne kvalifikacije u trajanju od najmanje četiri godine</a:t>
            </a:r>
          </a:p>
        </p:txBody>
      </p:sp>
      <p:sp>
        <p:nvSpPr>
          <p:cNvPr id="11" name="Rezervirano mjesto sadržaja 10">
            <a:extLst>
              <a:ext uri="{FF2B5EF4-FFF2-40B4-BE49-F238E27FC236}">
                <a16:creationId xmlns:a16="http://schemas.microsoft.com/office/drawing/2014/main" id="{DCF8A8BB-1E4F-4A3E-9F4E-3B7C44F060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995127"/>
            <a:ext cx="5758087" cy="362860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hr-HR" b="1" dirty="0">
                <a:latin typeface="Candara" panose="020E0502030303020204" pitchFamily="34" charset="0"/>
              </a:rPr>
              <a:t>Prosjeci zaključnih ocjena iz svih nastavnih predmeta </a:t>
            </a:r>
            <a:r>
              <a:rPr lang="hr-HR" dirty="0">
                <a:latin typeface="Candara" panose="020E0502030303020204" pitchFamily="34" charset="0"/>
              </a:rPr>
              <a:t>na dvije decimale </a:t>
            </a:r>
            <a:r>
              <a:rPr lang="hr-HR" b="1" dirty="0">
                <a:latin typeface="Candara" panose="020E0502030303020204" pitchFamily="34" charset="0"/>
              </a:rPr>
              <a:t>u posljednja četiri razreda </a:t>
            </a:r>
            <a:r>
              <a:rPr lang="hr-HR" dirty="0">
                <a:latin typeface="Candara" panose="020E0502030303020204" pitchFamily="34" charset="0"/>
              </a:rPr>
              <a:t>OŠ</a:t>
            </a:r>
          </a:p>
          <a:p>
            <a:r>
              <a:rPr lang="hr-HR" b="1" dirty="0">
                <a:latin typeface="Candara" panose="020E0502030303020204" pitchFamily="34" charset="0"/>
              </a:rPr>
              <a:t>Zaključne ocjene u posljednja dva razreda </a:t>
            </a:r>
            <a:r>
              <a:rPr lang="hr-HR" dirty="0">
                <a:latin typeface="Candara" panose="020E0502030303020204" pitchFamily="34" charset="0"/>
              </a:rPr>
              <a:t>OŠ iz: </a:t>
            </a:r>
            <a:r>
              <a:rPr lang="hr-HR" b="1" dirty="0">
                <a:latin typeface="Candara" panose="020E0502030303020204" pitchFamily="34" charset="0"/>
              </a:rPr>
              <a:t>Hrvatski jezik, Matematika i Engleski jezik</a:t>
            </a:r>
          </a:p>
          <a:p>
            <a:r>
              <a:rPr lang="hr-HR" b="1" dirty="0">
                <a:latin typeface="Candara" panose="020E0502030303020204" pitchFamily="34" charset="0"/>
              </a:rPr>
              <a:t>Zaključne ocjene u posljednja dva razreda </a:t>
            </a:r>
            <a:r>
              <a:rPr lang="hr-HR" dirty="0">
                <a:latin typeface="Candara" panose="020E0502030303020204" pitchFamily="34" charset="0"/>
              </a:rPr>
              <a:t>OŠ iz </a:t>
            </a:r>
            <a:r>
              <a:rPr lang="hr-HR" b="1" dirty="0">
                <a:latin typeface="Candara" panose="020E0502030303020204" pitchFamily="34" charset="0"/>
              </a:rPr>
              <a:t>triju nastavnih predmeta </a:t>
            </a:r>
            <a:r>
              <a:rPr lang="hr-HR" dirty="0">
                <a:latin typeface="Candara" panose="020E0502030303020204" pitchFamily="34" charset="0"/>
              </a:rPr>
              <a:t>važnih za nastavak obrazovanja u pojedinim programima obrazovanja (dva propisana </a:t>
            </a:r>
            <a:r>
              <a:rPr lang="hr-HR" i="1" dirty="0">
                <a:latin typeface="Candara" panose="020E0502030303020204" pitchFamily="34" charset="0"/>
              </a:rPr>
              <a:t>Popisom predmeta posebno važnih za upis, </a:t>
            </a:r>
            <a:r>
              <a:rPr lang="hr-HR" dirty="0">
                <a:latin typeface="Candara" panose="020E0502030303020204" pitchFamily="34" charset="0"/>
              </a:rPr>
              <a:t>a jedan samostalno određuje SŠ)</a:t>
            </a:r>
          </a:p>
          <a:p>
            <a:r>
              <a:rPr lang="hr-HR" dirty="0">
                <a:latin typeface="Candara" panose="020E0502030303020204" pitchFamily="34" charset="0"/>
              </a:rPr>
              <a:t>Na takav način moguće je steći </a:t>
            </a:r>
            <a:r>
              <a:rPr lang="hr-HR" b="1" dirty="0">
                <a:solidFill>
                  <a:srgbClr val="92D050"/>
                </a:solidFill>
                <a:latin typeface="Candara" panose="020E0502030303020204" pitchFamily="34" charset="0"/>
              </a:rPr>
              <a:t>najviše 80 bodova.</a:t>
            </a:r>
          </a:p>
          <a:p>
            <a:endParaRPr lang="hr-HR" dirty="0">
              <a:latin typeface="Candara" panose="020E0502030303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3188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27B9B2F-A9AC-4B52-BE0A-6B9095A56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027" y="188265"/>
            <a:ext cx="5157787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hr-HR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Za strukovne škole </a:t>
            </a:r>
          </a:p>
          <a:p>
            <a:pPr algn="ctr"/>
            <a:r>
              <a:rPr lang="hr-HR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 trajanju manjem od 3 g.</a:t>
            </a:r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7ACA12FD-CB38-45D3-84BE-313BB3203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8400" y="2700344"/>
            <a:ext cx="5183188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hr-HR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Za strukovne škole i vezane obrte </a:t>
            </a:r>
          </a:p>
          <a:p>
            <a:pPr algn="ctr"/>
            <a:r>
              <a:rPr lang="hr-H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 trajanju najmanje 3 g.</a:t>
            </a:r>
          </a:p>
        </p:txBody>
      </p:sp>
      <p:graphicFrame>
        <p:nvGraphicFramePr>
          <p:cNvPr id="8" name="Rezervirano mjesto sadržaja 4">
            <a:extLst>
              <a:ext uri="{FF2B5EF4-FFF2-40B4-BE49-F238E27FC236}">
                <a16:creationId xmlns:a16="http://schemas.microsoft.com/office/drawing/2014/main" id="{3F421D68-599B-425A-AC4C-131A8CEF82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977654"/>
              </p:ext>
            </p:extLst>
          </p:nvPr>
        </p:nvGraphicFramePr>
        <p:xfrm>
          <a:off x="206829" y="1224483"/>
          <a:ext cx="5736773" cy="18878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49041">
                  <a:extLst>
                    <a:ext uri="{9D8B030D-6E8A-4147-A177-3AD203B41FA5}">
                      <a16:colId xmlns:a16="http://schemas.microsoft.com/office/drawing/2014/main" val="2355620196"/>
                    </a:ext>
                  </a:extLst>
                </a:gridCol>
                <a:gridCol w="692050">
                  <a:extLst>
                    <a:ext uri="{9D8B030D-6E8A-4147-A177-3AD203B41FA5}">
                      <a16:colId xmlns:a16="http://schemas.microsoft.com/office/drawing/2014/main" val="817452044"/>
                    </a:ext>
                  </a:extLst>
                </a:gridCol>
                <a:gridCol w="693784">
                  <a:extLst>
                    <a:ext uri="{9D8B030D-6E8A-4147-A177-3AD203B41FA5}">
                      <a16:colId xmlns:a16="http://schemas.microsoft.com/office/drawing/2014/main" val="1028463061"/>
                    </a:ext>
                  </a:extLst>
                </a:gridCol>
                <a:gridCol w="692050">
                  <a:extLst>
                    <a:ext uri="{9D8B030D-6E8A-4147-A177-3AD203B41FA5}">
                      <a16:colId xmlns:a16="http://schemas.microsoft.com/office/drawing/2014/main" val="3976991552"/>
                    </a:ext>
                  </a:extLst>
                </a:gridCol>
                <a:gridCol w="694651">
                  <a:extLst>
                    <a:ext uri="{9D8B030D-6E8A-4147-A177-3AD203B41FA5}">
                      <a16:colId xmlns:a16="http://schemas.microsoft.com/office/drawing/2014/main" val="49133156"/>
                    </a:ext>
                  </a:extLst>
                </a:gridCol>
                <a:gridCol w="815197">
                  <a:extLst>
                    <a:ext uri="{9D8B030D-6E8A-4147-A177-3AD203B41FA5}">
                      <a16:colId xmlns:a16="http://schemas.microsoft.com/office/drawing/2014/main" val="1703498890"/>
                    </a:ext>
                  </a:extLst>
                </a:gridCol>
              </a:tblGrid>
              <a:tr h="186636">
                <a:tc>
                  <a:txBody>
                    <a:bodyPr/>
                    <a:lstStyle/>
                    <a:p>
                      <a:pPr marL="6794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hr-HR" sz="1800" dirty="0">
                        <a:effectLst/>
                      </a:endParaRPr>
                    </a:p>
                    <a:p>
                      <a:pPr marL="6794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Elementi</a:t>
                      </a:r>
                    </a:p>
                    <a:p>
                      <a:pPr marL="67945"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endParaRPr lang="hr-HR" sz="1800" dirty="0">
                        <a:effectLst/>
                      </a:endParaRPr>
                    </a:p>
                    <a:p>
                      <a:pPr marL="67945"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vrednovanja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hr-HR" sz="1800" dirty="0">
                        <a:effectLst/>
                      </a:endParaRPr>
                    </a:p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5.</a:t>
                      </a:r>
                    </a:p>
                    <a:p>
                      <a:pPr marL="67945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razred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hr-HR" sz="1800" dirty="0">
                        <a:effectLst/>
                      </a:endParaRPr>
                    </a:p>
                    <a:p>
                      <a:pPr marL="6731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6.</a:t>
                      </a:r>
                    </a:p>
                    <a:p>
                      <a:pPr marL="6731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razred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hr-HR" sz="1800" dirty="0">
                        <a:effectLst/>
                      </a:endParaRPr>
                    </a:p>
                    <a:p>
                      <a:pPr marL="6731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7.</a:t>
                      </a:r>
                    </a:p>
                    <a:p>
                      <a:pPr marL="6731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razred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hr-HR" sz="1800" dirty="0">
                        <a:effectLst/>
                      </a:endParaRPr>
                    </a:p>
                    <a:p>
                      <a:pPr marL="6604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8.</a:t>
                      </a:r>
                    </a:p>
                    <a:p>
                      <a:pPr marL="6604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razred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hr-HR" sz="1800" dirty="0">
                        <a:effectLst/>
                      </a:endParaRPr>
                    </a:p>
                    <a:p>
                      <a:pPr marL="6540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hr-HR" sz="1800" dirty="0">
                        <a:effectLst/>
                      </a:endParaRPr>
                    </a:p>
                    <a:p>
                      <a:pPr marL="6540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Ukupno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7392963"/>
                  </a:ext>
                </a:extLst>
              </a:tr>
              <a:tr h="805003">
                <a:tc>
                  <a:txBody>
                    <a:bodyPr/>
                    <a:lstStyle/>
                    <a:p>
                      <a:pPr marL="67945" marR="4406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hr-HR" sz="1800" dirty="0">
                        <a:effectLst/>
                      </a:endParaRPr>
                    </a:p>
                    <a:p>
                      <a:pPr marL="67945" marR="4406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hr-HR" sz="1800" dirty="0">
                        <a:effectLst/>
                      </a:endParaRPr>
                    </a:p>
                    <a:p>
                      <a:pPr marL="67945" marR="4406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Prosjek ocjena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hr-HR" sz="1800" dirty="0">
                        <a:effectLst/>
                      </a:endParaRPr>
                    </a:p>
                    <a:p>
                      <a:pPr marL="679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5,00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hr-HR" sz="1800" dirty="0">
                        <a:effectLst/>
                      </a:endParaRPr>
                    </a:p>
                    <a:p>
                      <a:pPr marL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5,00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hr-HR" sz="1800" dirty="0">
                        <a:effectLst/>
                      </a:endParaRPr>
                    </a:p>
                    <a:p>
                      <a:pPr marL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5,00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hr-HR" sz="1800" dirty="0">
                        <a:effectLst/>
                      </a:endParaRPr>
                    </a:p>
                    <a:p>
                      <a:pPr marL="6604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5,00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hr-HR" sz="1800" dirty="0">
                        <a:effectLst/>
                      </a:endParaRPr>
                    </a:p>
                    <a:p>
                      <a:pPr marL="6540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20,00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49759814"/>
                  </a:ext>
                </a:extLst>
              </a:tr>
              <a:tr h="425589">
                <a:tc>
                  <a:txBody>
                    <a:bodyPr/>
                    <a:lstStyle/>
                    <a:p>
                      <a:pPr marL="67945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endParaRPr lang="hr-HR" sz="1800" dirty="0">
                        <a:effectLst/>
                      </a:endParaRPr>
                    </a:p>
                    <a:p>
                      <a:pPr marL="67945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Ukupno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endParaRPr lang="hr-HR" sz="1800" dirty="0">
                        <a:effectLst/>
                      </a:endParaRPr>
                    </a:p>
                    <a:p>
                      <a:pPr marL="65405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20,00</a:t>
                      </a:r>
                      <a:endParaRPr lang="hr-HR" sz="1800" dirty="0">
                        <a:solidFill>
                          <a:schemeClr val="tx1"/>
                        </a:solidFill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89137120"/>
                  </a:ext>
                </a:extLst>
              </a:tr>
            </a:tbl>
          </a:graphicData>
        </a:graphic>
      </p:graphicFrame>
      <p:graphicFrame>
        <p:nvGraphicFramePr>
          <p:cNvPr id="9" name="Tablica 8">
            <a:extLst>
              <a:ext uri="{FF2B5EF4-FFF2-40B4-BE49-F238E27FC236}">
                <a16:creationId xmlns:a16="http://schemas.microsoft.com/office/drawing/2014/main" id="{6B4750F3-4A49-4B72-AF9F-A687D76FE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917208"/>
              </p:ext>
            </p:extLst>
          </p:nvPr>
        </p:nvGraphicFramePr>
        <p:xfrm>
          <a:off x="4928894" y="3826136"/>
          <a:ext cx="6906226" cy="2680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{93296810-A885-4BE3-A3E7-6D5BEEA58F35}</a:tableStyleId>
              </a:tblPr>
              <a:tblGrid>
                <a:gridCol w="1842230">
                  <a:extLst>
                    <a:ext uri="{9D8B030D-6E8A-4147-A177-3AD203B41FA5}">
                      <a16:colId xmlns:a16="http://schemas.microsoft.com/office/drawing/2014/main" val="3799299731"/>
                    </a:ext>
                  </a:extLst>
                </a:gridCol>
                <a:gridCol w="976812">
                  <a:extLst>
                    <a:ext uri="{9D8B030D-6E8A-4147-A177-3AD203B41FA5}">
                      <a16:colId xmlns:a16="http://schemas.microsoft.com/office/drawing/2014/main" val="824648097"/>
                    </a:ext>
                  </a:extLst>
                </a:gridCol>
                <a:gridCol w="979259">
                  <a:extLst>
                    <a:ext uri="{9D8B030D-6E8A-4147-A177-3AD203B41FA5}">
                      <a16:colId xmlns:a16="http://schemas.microsoft.com/office/drawing/2014/main" val="3191559746"/>
                    </a:ext>
                  </a:extLst>
                </a:gridCol>
                <a:gridCol w="976812">
                  <a:extLst>
                    <a:ext uri="{9D8B030D-6E8A-4147-A177-3AD203B41FA5}">
                      <a16:colId xmlns:a16="http://schemas.microsoft.com/office/drawing/2014/main" val="3786121520"/>
                    </a:ext>
                  </a:extLst>
                </a:gridCol>
                <a:gridCol w="980484">
                  <a:extLst>
                    <a:ext uri="{9D8B030D-6E8A-4147-A177-3AD203B41FA5}">
                      <a16:colId xmlns:a16="http://schemas.microsoft.com/office/drawing/2014/main" val="4147515820"/>
                    </a:ext>
                  </a:extLst>
                </a:gridCol>
                <a:gridCol w="1150629">
                  <a:extLst>
                    <a:ext uri="{9D8B030D-6E8A-4147-A177-3AD203B41FA5}">
                      <a16:colId xmlns:a16="http://schemas.microsoft.com/office/drawing/2014/main" val="1935134218"/>
                    </a:ext>
                  </a:extLst>
                </a:gridCol>
              </a:tblGrid>
              <a:tr h="596554"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hr-HR" dirty="0"/>
                    </a:p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hr-HR" dirty="0"/>
                        <a:t>Elementi</a:t>
                      </a:r>
                    </a:p>
                    <a:p>
                      <a:pPr marL="67945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hr-HR" dirty="0"/>
                        <a:t>vrednovanja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hr-HR" dirty="0"/>
                    </a:p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hr-HR" dirty="0"/>
                        <a:t>5.</a:t>
                      </a:r>
                    </a:p>
                    <a:p>
                      <a:pPr marL="67945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hr-HR" dirty="0"/>
                        <a:t>razred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hr-HR" dirty="0"/>
                    </a:p>
                    <a:p>
                      <a:pPr marL="6731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hr-HR" dirty="0"/>
                        <a:t>6.</a:t>
                      </a:r>
                    </a:p>
                    <a:p>
                      <a:pPr marL="6731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hr-HR" dirty="0"/>
                        <a:t>razred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hr-HR" dirty="0"/>
                    </a:p>
                    <a:p>
                      <a:pPr marL="6731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hr-HR" dirty="0"/>
                        <a:t>7.</a:t>
                      </a:r>
                    </a:p>
                    <a:p>
                      <a:pPr marL="6731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hr-HR" dirty="0"/>
                        <a:t>razred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hr-HR" dirty="0"/>
                    </a:p>
                    <a:p>
                      <a:pPr marL="6604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hr-HR" dirty="0"/>
                        <a:t>8.</a:t>
                      </a:r>
                    </a:p>
                    <a:p>
                      <a:pPr marL="6604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hr-HR" dirty="0"/>
                        <a:t>razred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hr-HR" dirty="0"/>
                    </a:p>
                    <a:p>
                      <a:pPr marL="6540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hr-HR" dirty="0"/>
                        <a:t>Ukupno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259029"/>
                  </a:ext>
                </a:extLst>
              </a:tr>
              <a:tr h="453200">
                <a:tc>
                  <a:txBody>
                    <a:bodyPr/>
                    <a:lstStyle/>
                    <a:p>
                      <a:pPr marL="67945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endParaRPr lang="hr-HR" dirty="0"/>
                    </a:p>
                    <a:p>
                      <a:pPr marL="67945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hr-HR" dirty="0"/>
                        <a:t>Prosjek</a:t>
                      </a:r>
                    </a:p>
                    <a:p>
                      <a:pPr marL="67945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hr-HR" dirty="0"/>
                        <a:t>ocjena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endParaRPr lang="hr-HR" dirty="0"/>
                    </a:p>
                    <a:p>
                      <a:pPr marL="67945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hr-HR" dirty="0"/>
                        <a:t>5,00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endParaRPr lang="hr-HR" dirty="0"/>
                    </a:p>
                    <a:p>
                      <a:pPr marL="67310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hr-HR" dirty="0"/>
                        <a:t>5,00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endParaRPr lang="hr-HR" dirty="0"/>
                    </a:p>
                    <a:p>
                      <a:pPr marL="67310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hr-HR" dirty="0"/>
                        <a:t>5,00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endParaRPr lang="hr-HR" dirty="0"/>
                    </a:p>
                    <a:p>
                      <a:pPr marL="66040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hr-HR" dirty="0"/>
                        <a:t>5,00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endParaRPr lang="hr-HR" dirty="0"/>
                    </a:p>
                    <a:p>
                      <a:pPr marL="65405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hr-HR" dirty="0"/>
                        <a:t>20,00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217494"/>
                  </a:ext>
                </a:extLst>
              </a:tr>
              <a:tr h="298278">
                <a:tc>
                  <a:txBody>
                    <a:bodyPr/>
                    <a:lstStyle/>
                    <a:p>
                      <a:pPr marL="67945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endParaRPr lang="hr-HR" dirty="0"/>
                    </a:p>
                    <a:p>
                      <a:pPr marL="67945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hr-HR" dirty="0"/>
                        <a:t>Hrvatski jezik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dirty="0"/>
                        <a:t> 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/>
                        <a:t> </a:t>
                      </a:r>
                      <a:endParaRPr lang="hr-HR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endParaRPr lang="hr-HR" dirty="0"/>
                    </a:p>
                    <a:p>
                      <a:pPr marL="67310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hr-HR" dirty="0"/>
                        <a:t>5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endParaRPr lang="hr-HR" dirty="0"/>
                    </a:p>
                    <a:p>
                      <a:pPr marL="66040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hr-HR" dirty="0"/>
                        <a:t>5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endParaRPr lang="hr-HR" dirty="0"/>
                    </a:p>
                    <a:p>
                      <a:pPr marL="65405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hr-HR" dirty="0"/>
                        <a:t>10,00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2360640"/>
                  </a:ext>
                </a:extLst>
              </a:tr>
              <a:tr h="298278">
                <a:tc>
                  <a:txBody>
                    <a:bodyPr/>
                    <a:lstStyle/>
                    <a:p>
                      <a:pPr marL="67945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endParaRPr lang="hr-HR" dirty="0"/>
                    </a:p>
                    <a:p>
                      <a:pPr marL="67945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hr-HR" dirty="0"/>
                        <a:t>Matematika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/>
                        <a:t> </a:t>
                      </a:r>
                      <a:endParaRPr lang="hr-HR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/>
                        <a:t> </a:t>
                      </a:r>
                      <a:endParaRPr lang="hr-HR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endParaRPr lang="hr-HR" dirty="0"/>
                    </a:p>
                    <a:p>
                      <a:pPr marL="67310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hr-HR" dirty="0"/>
                        <a:t>5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endParaRPr lang="hr-HR" dirty="0"/>
                    </a:p>
                    <a:p>
                      <a:pPr marL="66040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hr-HR" dirty="0"/>
                        <a:t>5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endParaRPr lang="hr-HR" dirty="0"/>
                    </a:p>
                    <a:p>
                      <a:pPr marL="65405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hr-HR" dirty="0"/>
                        <a:t>10,00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78456422"/>
                  </a:ext>
                </a:extLst>
              </a:tr>
              <a:tr h="597666"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hr-HR" dirty="0"/>
                    </a:p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hr-HR" dirty="0"/>
                        <a:t>Prvi strani</a:t>
                      </a:r>
                    </a:p>
                    <a:p>
                      <a:pPr marL="67945">
                        <a:lnSpc>
                          <a:spcPts val="124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hr-HR" dirty="0"/>
                        <a:t>jezik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/>
                        <a:t> </a:t>
                      </a:r>
                      <a:endParaRPr lang="hr-HR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/>
                        <a:t> </a:t>
                      </a:r>
                      <a:endParaRPr lang="hr-HR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hr-HR" dirty="0"/>
                    </a:p>
                    <a:p>
                      <a:pPr marL="6731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hr-HR" dirty="0"/>
                        <a:t>5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hr-HR" dirty="0"/>
                    </a:p>
                    <a:p>
                      <a:pPr marL="6604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hr-HR" dirty="0"/>
                        <a:t>5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hr-HR" dirty="0"/>
                    </a:p>
                    <a:p>
                      <a:pPr marL="6540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hr-HR" dirty="0"/>
                        <a:t>10,00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43450560"/>
                  </a:ext>
                </a:extLst>
              </a:tr>
              <a:tr h="298278">
                <a:tc>
                  <a:txBody>
                    <a:bodyPr/>
                    <a:lstStyle/>
                    <a:p>
                      <a:pPr marL="67945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endParaRPr lang="hr-HR" dirty="0"/>
                    </a:p>
                    <a:p>
                      <a:pPr marL="67945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hr-HR" dirty="0"/>
                        <a:t>Ukupno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/>
                        <a:t> </a:t>
                      </a:r>
                      <a:endParaRPr lang="hr-HR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/>
                        <a:t> </a:t>
                      </a:r>
                      <a:endParaRPr lang="hr-HR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/>
                        <a:t> </a:t>
                      </a:r>
                      <a:endParaRPr lang="hr-HR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/>
                        <a:t> </a:t>
                      </a:r>
                      <a:endParaRPr lang="hr-HR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endParaRPr lang="hr-HR" dirty="0"/>
                    </a:p>
                    <a:p>
                      <a:pPr marL="65405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hr-HR" dirty="0"/>
                        <a:t>50,00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1022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71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0C92506C-62D8-44B1-B640-4F32EE62E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82336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Za gimnazije i strukovne škole </a:t>
            </a:r>
            <a:br>
              <a:rPr lang="hr-H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 trajanju najmanje 4 g.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Rezervirano mjesto sadržaja 3">
            <a:extLst>
              <a:ext uri="{FF2B5EF4-FFF2-40B4-BE49-F238E27FC236}">
                <a16:creationId xmlns:a16="http://schemas.microsoft.com/office/drawing/2014/main" id="{3D19C921-F033-41B0-BFCB-2EFC0C9250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154290"/>
              </p:ext>
            </p:extLst>
          </p:nvPr>
        </p:nvGraphicFramePr>
        <p:xfrm>
          <a:off x="708349" y="2189246"/>
          <a:ext cx="10775302" cy="40529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41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9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6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8827">
                <a:tc>
                  <a:txBody>
                    <a:bodyPr/>
                    <a:lstStyle/>
                    <a:p>
                      <a:pPr algn="l"/>
                      <a:r>
                        <a:rPr lang="hr-HR" sz="2000" dirty="0"/>
                        <a:t>Elementi vrednovanja</a:t>
                      </a:r>
                      <a:endParaRPr lang="hr-HR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/>
                        <a:t>5. razred</a:t>
                      </a:r>
                      <a:endParaRPr lang="hr-HR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/>
                        <a:t>6. razred</a:t>
                      </a:r>
                      <a:endParaRPr lang="hr-HR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/>
                        <a:t>7. razred</a:t>
                      </a:r>
                      <a:endParaRPr lang="hr-HR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/>
                        <a:t>8. razred</a:t>
                      </a:r>
                      <a:endParaRPr lang="hr-HR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/>
                        <a:t>Ukupno</a:t>
                      </a:r>
                      <a:endParaRPr lang="hr-HR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270">
                <a:tc>
                  <a:txBody>
                    <a:bodyPr/>
                    <a:lstStyle/>
                    <a:p>
                      <a:r>
                        <a:rPr lang="hr-HR" sz="1600" dirty="0"/>
                        <a:t>Prosjek ocjena</a:t>
                      </a:r>
                      <a:endParaRPr lang="hr-HR" sz="1600" b="1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5,00</a:t>
                      </a: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5,00</a:t>
                      </a: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5,00</a:t>
                      </a: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5,00</a:t>
                      </a: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20,00</a:t>
                      </a:r>
                    </a:p>
                  </a:txBody>
                  <a:tcPr marL="91430" marR="91430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851">
                <a:tc>
                  <a:txBody>
                    <a:bodyPr/>
                    <a:lstStyle/>
                    <a:p>
                      <a:r>
                        <a:rPr lang="hr-HR" sz="1600" dirty="0"/>
                        <a:t>Hrvatski j.</a:t>
                      </a: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5</a:t>
                      </a: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5</a:t>
                      </a: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10,00</a:t>
                      </a:r>
                    </a:p>
                  </a:txBody>
                  <a:tcPr marL="91430" marR="91430"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11">
                <a:tc>
                  <a:txBody>
                    <a:bodyPr/>
                    <a:lstStyle/>
                    <a:p>
                      <a:r>
                        <a:rPr lang="hr-HR" sz="1600" dirty="0"/>
                        <a:t>Matematika</a:t>
                      </a: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endParaRPr lang="hr-HR" sz="180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5</a:t>
                      </a: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5</a:t>
                      </a: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800"/>
                        <a:t>10,00</a:t>
                      </a:r>
                      <a:endParaRPr lang="hr-HR" sz="1800" dirty="0"/>
                    </a:p>
                  </a:txBody>
                  <a:tcPr marL="91430" marR="91430"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573">
                <a:tc>
                  <a:txBody>
                    <a:bodyPr/>
                    <a:lstStyle/>
                    <a:p>
                      <a:r>
                        <a:rPr lang="hr-HR" sz="1600" dirty="0"/>
                        <a:t>I. strani j.</a:t>
                      </a: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endParaRPr lang="hr-HR" sz="180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5</a:t>
                      </a: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5</a:t>
                      </a: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10,00</a:t>
                      </a:r>
                    </a:p>
                  </a:txBody>
                  <a:tcPr marL="91430" marR="91430"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353">
                <a:tc>
                  <a:txBody>
                    <a:bodyPr/>
                    <a:lstStyle/>
                    <a:p>
                      <a:r>
                        <a:rPr lang="hr-HR" sz="1600" dirty="0"/>
                        <a:t>Predmet značajan za upis</a:t>
                      </a: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5</a:t>
                      </a: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5</a:t>
                      </a: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10,00</a:t>
                      </a:r>
                    </a:p>
                  </a:txBody>
                  <a:tcPr marL="91430" marR="91430"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395">
                <a:tc>
                  <a:txBody>
                    <a:bodyPr/>
                    <a:lstStyle/>
                    <a:p>
                      <a:r>
                        <a:rPr lang="hr-HR" sz="1600" dirty="0"/>
                        <a:t>Predmet značajan za upis</a:t>
                      </a: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endParaRPr lang="hr-HR" sz="180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endParaRPr lang="hr-HR" sz="180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5</a:t>
                      </a: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5</a:t>
                      </a: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10,00</a:t>
                      </a:r>
                    </a:p>
                  </a:txBody>
                  <a:tcPr marL="91430" marR="91430" marT="45721" marB="4572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870">
                <a:tc>
                  <a:txBody>
                    <a:bodyPr/>
                    <a:lstStyle/>
                    <a:p>
                      <a:r>
                        <a:rPr lang="hr-HR" sz="1600" dirty="0"/>
                        <a:t>Predmet značajan za upis</a:t>
                      </a: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5</a:t>
                      </a: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5</a:t>
                      </a: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10,00</a:t>
                      </a:r>
                    </a:p>
                  </a:txBody>
                  <a:tcPr marL="91430" marR="91430" marT="45721" marB="4572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6585">
                <a:tc>
                  <a:txBody>
                    <a:bodyPr/>
                    <a:lstStyle/>
                    <a:p>
                      <a:r>
                        <a:rPr lang="hr-HR" sz="1600" dirty="0"/>
                        <a:t>Ukupno</a:t>
                      </a: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2400" dirty="0"/>
                        <a:t>80,00</a:t>
                      </a:r>
                      <a:endParaRPr lang="hr-HR" sz="2400" b="1" dirty="0"/>
                    </a:p>
                  </a:txBody>
                  <a:tcPr marL="91430" marR="91430" marT="45721" marB="4572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544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74060" y="1871196"/>
            <a:ext cx="10515600" cy="710639"/>
          </a:xfrm>
        </p:spPr>
        <p:txBody>
          <a:bodyPr>
            <a:normAutofit/>
          </a:bodyPr>
          <a:lstStyle/>
          <a:p>
            <a:pPr algn="ctr"/>
            <a:r>
              <a:rPr lang="hr-HR" sz="2400" dirty="0"/>
              <a:t>https://www.srednja.hr/srednja-kalkulator/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96BC6A-900D-4F2E-B473-7C4086808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270" y="498850"/>
            <a:ext cx="10515600" cy="1276162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sz="4400" b="1" dirty="0">
                <a:latin typeface="Candara" panose="020E0502030303020204" pitchFamily="34" charset="0"/>
              </a:rPr>
              <a:t>MINIMALNI BODOVNI PRAG </a:t>
            </a:r>
            <a:r>
              <a:rPr lang="hr-H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određuje svaka škola posebno!</a:t>
            </a:r>
          </a:p>
        </p:txBody>
      </p:sp>
      <p:pic>
        <p:nvPicPr>
          <p:cNvPr id="5" name="Slika 4" descr="Kalkulator bodo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7562" y="2707341"/>
            <a:ext cx="6108484" cy="358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616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2170</Words>
  <Application>Microsoft Office PowerPoint</Application>
  <PresentationFormat>Široki zaslon</PresentationFormat>
  <Paragraphs>300</Paragraphs>
  <Slides>41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41</vt:i4>
      </vt:variant>
    </vt:vector>
  </HeadingPairs>
  <TitlesOfParts>
    <vt:vector size="50" baseType="lpstr">
      <vt:lpstr>Arial</vt:lpstr>
      <vt:lpstr>Arial Black</vt:lpstr>
      <vt:lpstr>Book Antiqua</vt:lpstr>
      <vt:lpstr>Calibri</vt:lpstr>
      <vt:lpstr>Calibri Light</vt:lpstr>
      <vt:lpstr>Candara</vt:lpstr>
      <vt:lpstr>Carlito</vt:lpstr>
      <vt:lpstr>Tw Cen MT</vt:lpstr>
      <vt:lpstr>Tema sustava Office</vt:lpstr>
      <vt:lpstr>UPISI  U SREDNJU ŠKOLU 2022./2023.</vt:lpstr>
      <vt:lpstr>PowerPoint prezentacija</vt:lpstr>
      <vt:lpstr>PowerPoint prezentacija</vt:lpstr>
      <vt:lpstr>ELEMENTI VREDNOVANJA</vt:lpstr>
      <vt:lpstr>ZAJEDNIČKI  ELEMENT VREDNOVANJA KANDIDATA</vt:lpstr>
      <vt:lpstr>ZAJEDNIČKI  ELEMENT VREDNOVANJA KANDIDATA</vt:lpstr>
      <vt:lpstr>PowerPoint prezentacija</vt:lpstr>
      <vt:lpstr>Za gimnazije i strukovne škole  u trajanju najmanje 4 g.</vt:lpstr>
      <vt:lpstr>https://www.srednja.hr/srednja-kalkulator/</vt:lpstr>
      <vt:lpstr>PowerPoint prezentacija</vt:lpstr>
      <vt:lpstr>DODATNI  ELEMENT VREDNOVANJA KANDIDATA</vt:lpstr>
      <vt:lpstr>1. PROVJERA  POSEBNIH ZNANJA KANDIDATA</vt:lpstr>
      <vt:lpstr>PowerPoint prezentacija</vt:lpstr>
      <vt:lpstr>Vrednovanje uspjeha radi upisa u programe  likovne umjetnosti i dizajna;  glazbene i plesne umjetnosti</vt:lpstr>
      <vt:lpstr>Vrednovanje uspjeha za upis  u razredne odjele za sportaše</vt:lpstr>
      <vt:lpstr>Vrednovanje rezultata kandidata postignutih  na natjecanjima iz znanja</vt:lpstr>
      <vt:lpstr>BODOVANJE USPJEHA U ZNANJU NA DRŽAVNIM NATJECANJIMA</vt:lpstr>
      <vt:lpstr>Vrednovanje rezultata kandidata postignutih  na sportskim natjecanjima</vt:lpstr>
      <vt:lpstr>Vrednovanje rezultata kandidata postignutih na natjecanjima iz znanja i u sportu</vt:lpstr>
      <vt:lpstr>POSEBAN  ELEMENT VREDNOVANJA KANDIDATA</vt:lpstr>
      <vt:lpstr>Vrednovanje uspjeha kandidata sa zdravstvenim teškoćama</vt:lpstr>
      <vt:lpstr>Vrednovanje uspjeha kandidata koji žive u otežanim uvjetima obrazovanja uzrokovanim nepovoljnim ekonomskim, socijalnim te odgojnim čimbenicima</vt:lpstr>
      <vt:lpstr>PowerPoint prezentacija</vt:lpstr>
      <vt:lpstr>ZDRAVSTVENA SPOSOBNOST KANDIDATA</vt:lpstr>
      <vt:lpstr>PowerPoint prezentacija</vt:lpstr>
      <vt:lpstr>Vrednovanje uspjeha kandidata za upis u programe obrazovanja za vezane obrte</vt:lpstr>
      <vt:lpstr>Tražite MJESTO ZA NAUKOVANJE (praksu) u licenciranim radionicama?</vt:lpstr>
      <vt:lpstr>LJETNI ROK – UČENICI KOJI SE ŠKOLUJU PO REDOVNOM, PROGRAMU</vt:lpstr>
      <vt:lpstr>LJETNI ROK – UČENICI S TEŠKOĆAMA</vt:lpstr>
      <vt:lpstr>LJETNI ROK – UČENICI KOJI SE UPISUJU U ODJELE ZA SPORTAŠE</vt:lpstr>
      <vt:lpstr>JESENSKI ROK  </vt:lpstr>
      <vt:lpstr>Postupak upisa putem Upisi u srednje škole (e-upisi.hr)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www.upisi.hr  škole i programi </vt:lpstr>
      <vt:lpstr>JOŠ JEDNOM ONO NAJVAŽNIJE…</vt:lpstr>
      <vt:lpstr>PowerPoint prezentacija</vt:lpstr>
      <vt:lpstr>  Hvala na pozornosti!    SRETNO!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UPISI  U SREDNJU ŠKOLU 2022./2023.</dc:title>
  <dc:creator>Anamarija</dc:creator>
  <cp:lastModifiedBy>Ivana Pavlović</cp:lastModifiedBy>
  <cp:revision>69</cp:revision>
  <dcterms:created xsi:type="dcterms:W3CDTF">2022-05-31T06:37:20Z</dcterms:created>
  <dcterms:modified xsi:type="dcterms:W3CDTF">2022-06-09T16:47:42Z</dcterms:modified>
</cp:coreProperties>
</file>